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74" r:id="rId2"/>
    <p:sldId id="478" r:id="rId3"/>
    <p:sldId id="480" r:id="rId4"/>
    <p:sldId id="481" r:id="rId5"/>
    <p:sldId id="482" r:id="rId6"/>
    <p:sldId id="483" r:id="rId7"/>
    <p:sldId id="511" r:id="rId8"/>
    <p:sldId id="484" r:id="rId9"/>
    <p:sldId id="512" r:id="rId10"/>
    <p:sldId id="485" r:id="rId11"/>
    <p:sldId id="486" r:id="rId12"/>
    <p:sldId id="487" r:id="rId13"/>
    <p:sldId id="488" r:id="rId14"/>
    <p:sldId id="513" r:id="rId15"/>
    <p:sldId id="489" r:id="rId16"/>
    <p:sldId id="490" r:id="rId17"/>
    <p:sldId id="514" r:id="rId18"/>
    <p:sldId id="491" r:id="rId19"/>
    <p:sldId id="515" r:id="rId20"/>
    <p:sldId id="492" r:id="rId21"/>
    <p:sldId id="516" r:id="rId22"/>
    <p:sldId id="493" r:id="rId23"/>
    <p:sldId id="494" r:id="rId24"/>
    <p:sldId id="517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04" r:id="rId35"/>
    <p:sldId id="505" r:id="rId36"/>
    <p:sldId id="506" r:id="rId37"/>
    <p:sldId id="507" r:id="rId38"/>
    <p:sldId id="508" r:id="rId39"/>
    <p:sldId id="518" r:id="rId40"/>
  </p:sldIdLst>
  <p:sldSz cx="9144000" cy="6858000" type="screen4x3"/>
  <p:notesSz cx="6735763" cy="9866313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480000"/>
    <a:srgbClr val="800000"/>
    <a:srgbClr val="FFFFFF"/>
    <a:srgbClr val="FFFFCC"/>
    <a:srgbClr val="003300"/>
    <a:srgbClr val="6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11770C-05FC-4CEA-B14B-906AAF5B3D47}" type="datetimeFigureOut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67DDC7-832F-4E99-8EAF-A2C5BAC724C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82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E5446-4CB4-42F0-A6F7-7278BA5905AC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5B5E-ADF6-4AA5-8D1D-27D16E37FE49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4665-6CCA-4790-9005-E6448462A9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FD54-C9A7-4E48-B9E1-C164F7E00B9C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7FC8B-F1F0-4F96-BD03-89576D875B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541B-2632-4EEC-84C3-A365F7449F75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33CC-A100-42D0-9851-963A57A4ED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323850" y="404813"/>
            <a:ext cx="7777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CwAR8DASIAAhEBAxEB/8QAHAABAQACAwEBAAAAAAAAAAAAAAEGBwQFCAMC/8QASRAAAQQBAQQDCggNAwUBAAAAAQACAwQRBQYSITEHE1EUFzZBVGFxlLLRFSIyQnN0gZM0NTdSU2JydZGhscLSI0PhJDNjksHw/8QAGgEBAAMBAQEAAAAAAAAAAAAAAAIEBQMBBv/EACYRAAICAQIFBQEBAAAAAAAAAAABAgMRBBMSITFRcQUiMjNBUkL/2gAMAwEAAhEDEQA/AN4IiIAiIgCIqgIqiIAiIgCIiAIiIAiIgCIiAIiIAiIgCIiAIiIAiIgCIiAIiIAiIgCIiAKKogIqiICKoiAiqKICqIiAIiIAiIgCqKICqIiAqKIgCqiICqIiAIiIAiIgKoiIAiIgCIiAIiIAqoqgIiKoAiIgIqomUAVURAEREARMogCImUAVURAVFEQBEyiAIiIAiIgKoiICqIiAIiIAiIgCqiIAiqICIqiAiqKIDqNrtSm0jZvUL9YNM0MRLN4ZAcTgH+a872dY1O1O+axqFqSRxy5zpncf5rffSP4Eat9CPaC87rV0EYuDbRma6TUkkzkfCF3y2z9873rv9M2d2v1SFs1SC/1Thlr5JjGCPNvEZWV9E2yEFmH4d1KISDfIqxvGW8ObyPHx4D0ZXYbT9KcGn3ZKekVG23ROLXzyPwzI5gAcT6VOy5ubhVHLRGFKUOO2WMmE3tlts6MZkmrX3MAyTDP1mPsa4lY4b99pIdctAjgQZncP5rZ+i9LgltMi1mgyGFxAM0DydzzkHxegrmdKWytXUNLfr2nMaLMLQ+Ux8po+3zkc89n2LyN0ozUbY4yJVRlFyqlnBrDSdo9W0m7Hbq3rG8w5LHyFzXjsIPML0nWl66vHKBjfYHY7MjK8rHkfQvUunfi+r9Cz2QuXqEUuFpHXQyb4k2at6Ytf1CvqVfSqliSCv1Ilk6pxaXkkjiR4hjktbfCN7y2z9873rNOmjwrh+qM9pywJWtNCO1HkVdTOW6+ZyfhG95bZ++d713MGi7WWKAvww6g+o5nWCUTnBb2/KWOrf2zn5MYP3a/2XLzU2bSTSXNnunhutpvoaK+Eb3ltr753vT4RveW2vvne9cUcgqrPDHsV+J9zanQ7tBqFq/Z0q5YkngbD1sRlcXFhBAIBPHBzyW1ZXbkTn4zutJWlehbwpn+qO9pq3TZ/B5f2D/RYusilc8GvpJN1czzVqW0OralcktWb9kveSd1srg1o7AAeAXwZe1J4O5buOx2SvP8A9XDWcdG+1+n7LxX2ahFZkNhzCzqWg43Qc5yR2rWmuCGYxyZkHxzxKWDFO69U8pvfePTuzVfKb33j1t/vtbP+S6h90z/JczR+kfStZ1GGhQo6jJPKcD/TZho8ZJ3uACqu+xLLrLKprbwrDShuaoOdm994/wB6QaxqcErZYdRuMkachzZ3ZH816C2z1WppOzt2a4/d6yJ0UbRze9zSAAvN4XXT2K5NuODlfW6WkpZPSuyOoTars1p161gzzQgyEDAJ5E/bhdysb6OvArSPoP7isjWPYkptLua1bzBMKqIoEwiIgCqiIAiqIAiiqAIoqgMa6R/AjVvoR7QXnYnGSvRPSP4Eat9CPaC87HkVren/AFvyZeu+a8Ho2jSsVtiIaemBotCgGRZOBvlnPPpOVqnvW7T/AKOn6x/wtsPuWBsV3dppBsDTxLDluQSGZ5LU3fR2n/TVfVwuGm3vdwY6/p21G17ePJe9btP+jp+sf8LbGzemW62yVfS9WDHTsgdDIGu3gW8QOPowtTd9Haf9NV9XC7Otth0gW6rbVagZa7gXNlZSy0gePK6XV32JKbRCqyiDfBk1xKzq3yM/NJb/AAXqPTvxfV+hZ7IXlyVxe573c3Ek/avUem/i+r9Cz2QnqHSI0PWRpjpo8K4vqjPacsCWe9NHhXF9UZ7TlgSuab6YlTU/bILf2zn5MYP3a/2XLQK39s5+TGD92v8AZcq+u+MfJ30Xyl4NADkFVByCqvFIz/oW8KZ/qjvaat02fweX9h39FpboW8KZ/qjvaat02fweX9g/0WNrfuNfR/SeV1FUWyjI/T9wQy2JmQwMdJLI4NYxoyXE8gFvXY7Z2nsToU17UnxttOj37Ux5RtHzB/8AuJ+xdZ0YbGjSq41vVmBtuRmYWP8A9lhHyj+sR/ALEukvbI69cOn6fIfg2u75Q/33j53oHi/is+2b1E9uHRdWX64qiG5Lr+HT7a7UWNp9VdO/eZUiy2vCfmt7T+sfH/BY+iK9CKhFRRSlJyeWeiejrwJ0j6D+4rI1jnR14E6R9B/cVka+ft+cvJu1/BeAqoigTCIiAIiqAiKogCIogKiiIDG+kfwI1b6Ee0F53XonpFY5+xWrNY0uPUZwOwEErzstb0/4PyZev+a8G6eiTaOG/ow0aw9otVARG13+5F5u3HI/Yug2t6L7zb0lnZ5sc1aRxd3O54a6M9gzwI7OOVrmtYmqWI7FaV8U0Z3mSMOC0+YrOtN6V9cqxCO3BVuY+e9pY4+nBx/Jeyotrm51fv4eRurnBQt/P0+OjdF+vXLTW6jGyjWB+PI57XOx+qAefpws+251elsnsmNNpkNnkh7nrRA8WtxguPoHj7VhN/pa1ueMsqValUn54Be4ejJx/JYPfvWtRtPtXp5J53n4z5DklFTbbJO3ovwO2qqLVXV/pxjyPoXqXTvxfV+hZ7IXlvBd8VoJJ4ADxr1LQY5lKux4w5sTQR2HAXP1HpE6aD/Rpfpo8K4vqjP6uWBLP+mljm7UQPLSGuqNwe3DnLAFb030xKmp+2QW/tnPyYwfu1/suWgVltPpC1inobNHiipmsyEwgujdvbpBHPe58VDVVSsSUe5PTWxrbcjERyCqiqtFYz/oW8KZ/qjvaat02fweX9g/0Wl+hVjjtNZeGndbUOT2Zc3C3RYBMEgAySw/0WNrfuNfR/SeV1sboo2Rj1Ob4a1ANfWgk3YYTx35Bg5PmGRw8Z9HHXJBBwRgjgQsq2a281TZzTe4KMFR8XWOkzK1xOTjsI7FpXxnKvEOpnUShGzM+htLpCrbRalRGm6BWb1Mw/6iczNYSPzACc8fGfs7VrLvabU+Qxess967Hvt6/wCSaf8Adv8A8k77ev8Akmn/AHb/APJVaq9TVHhikWrLNPY8ybOuPRptSAT3FF6yz3rECMHCz89LevEEGrp/H/xv/wAlgBOTlW6Xdz3MFW1Vcts9E9HXgVpH0H9xWRrHejxpbsXpAcCD1AOD5ySsiWHb85eTZr+C8BEVUCZEREAREQFRREBUREAUVRAfmRjZGOY9oc1ww5pGQR2LELHRpsvPM6XuKSPeOd2KdzWj0DPBZgV0usbQVqWl27tN0N01cdbHFO3LeOOOM49CnCU0/YyE4wa9yOl71+y/k1j1lyd6/Zfyax6y5ZX3fT699fuuDrowXPj61u80DmSM5AX5ZqdCSu6zHdrOgacOlbM0tB7M5wp7139MjtVdkYt3rtl/JrHrLk712y/k1j1lyyyC9UsulbXtQyuiOJBHIHbh8+DwX4ZqmnyQvmjvVnRRnde9szS1p7Cc8E3rv6Y2quyOh0vo/wBm9MtstV6TnyxnLDNK54ae0AnGVlIXB+F9MALjqNTAf1ZPXt+V+bz5+ZfWe/UryshntQRSyfIZJIGud4uAJ4qEpTk/dzJRjGK9pxNe2e0zX4Gw6rVbMGHLHAlrmegjisf71+y/k1j1ly72DW4zd1KvdEdVlJ8betklGH74yD4sehcmpfbbtzxRdU+KNjHNljma/e3s+IcRy5nmpKdkFhNoi4VyeWjGe9fsv5NY9Zcnev2X8msesuWSu1KOO7YhmdDHDBGx7pnTt4FxPAt5jlzPPK+8N6pO6VsFqCV0P/dDJGuLPTg8PtXu9d/TPNqrsjE+9fsv5NY9Zf7071+y/k1j1l/vWRWdd0yvp8943a768Ay90crXcfEOB5nxBG6vXkssbFJXfWMDpXTiwzDcEDlnOOfHkMJvXf0xtVdkTQ9A0zQa7oNKqtha85e7Jc5585PErs11um67pmpQwyVbkDjN8hnWN3j9mc+dLuuabTrmeW5BuCZsJ3ZGnDyQMc/FnJ7AubUm+fU6JxS5dDqNS6Ptm9RtyWp6LmSyEuf1UrmAntwDhcXvX7L+S2PWX+9ZjFIyVjZIntexwy1zTkEdoK+FrUKVR4Zat14HOGQJZWtJHbxKmrrVyUmQdVfVpGK96/ZfyWx6y/3p3sNl/JbHrL/esqN+mJ2QG1AJngFkZkbvOHmGclSbUaMEpinuV45AMlj5WtIHoJXu/d/TG1V2Ri3ew2X8lsesv96+kHRpstDK2TuGSTdOd2Sd5afSM8Vk0eoUpJeqjt13yEE7jZWk4HPhnxLhahrletWhs1nRWoX2Y4HvjmbiPfcBknzZ5Ju3PlxM82qlzwjtI2NjY1kbQ1rRhrQMADsX6Xxq2q9uPrKs8UzM43o3hwz2ZC+y4nYKqIgCIiAKqIgCqiIAiIgKiiIDi6tWkuaXbqwSmKWaF8bJB8wlpAKwixs/ddoFivBpNht7uJtQOfca5vNp+ICcbvDPHB83NbBTAU42OPQhKCl1MDn0bV5qep0TTdIbD47Dbk74w+bBa4wyYPLgWgjh5sc/prWj39Ri1mxFphj7rrRQRVXOZvOe0kmR3HAwDgcc4WcYTClus82kYRq+i379u2ylp/ccNjShWa7eY1rXh29ukNPLHxc48a+euaNf1NlqaHSOp3qDara5dHmR++HZ4HAa0AgHn8Y8FneAmEVrQdSZhGo6Tbnsa06HRMNtaYytX4xDddh2Rz4D4w/9fQvnqujapZPWQUpGTyVYWEGSN8b3N+bK1x4YPEOYc8e1Z3hMBFa0NpGC6npWry6zqF6Kk6aPrYJGVXvj6q1uDddvccjGctz2cl3OjQWm7Qalbl059WCzDDuuLmH4zd7IIaT+dz8yyHCYXjsbWMBVpPJhe0Ol3rdnXhX0syMuUY4Yn70YDpGl3E5OfnDj5vQvpa0u1Lfe6DRwyvJpDqrmF7GN3yQ4NO6c45jI7VmGEwm68DbRg7NC1STTtYr9S7Fik2KI2nRmUvG9hu+zg5oB4F3Hiu0hr25do6lx2lvgg7ikhkc50eQS5pGQDx+Sf4rJMBMI7Gwq0jDKmmalX0fRWHTiZ9LsNMjBIzMrd1zSWnP6wPHCTaZqdhuqvfpu46W/WtxM61h32sMe83OflYafN51meEwm6xtroddT1CSbUpKb6bomxwMlL98EAkkbhA5HhldLtHQuXNV/09J7oqNja55EjAbLxxax5JyI2k5I8Z/nleAmFFS4XlEnHKwzCL+kaxNLaIptBddisDqXxtZI1hZ2/G38NxjIAwuJ1m7ct27VZ7tMj1Qzl8Rjc4SNw3ByQ7APMAHlgEhbCwuMdPpGz3Sadc2M563qm72e3OMrore6IOrszFmbPz2NB1iqKMdS1ZsTSRPJZ8ZjnZDd5uSAQN0+lfSzos09R76+mysmdPWc9lm0H9Y2N+8RzIAAyB255LLsJhR3ZHu0jpdFp2G6rqOoTV+5Y7IjayAuaSdwHL3buRk5A58gF3SIoN5eSaWFgIqovD0IqogCIqgCIiAIiIAoiqAiIqgIiIgKoiIAiIgKoiqAiqKIAiqiAqiIgCIiAIqogCIiAIiIAqoqgIiIgCIiAKoiAIoqgIqiICKoiAKIiAKqIgKoiICqKqICqIiAIiIAqiiAKqIgCIiAqiIgCIiAIiIAiIgCIiAKoiAKKogCIiAKIqgIqoiAIiqAKKogCKKoCKoogCqKIAiqICIqiAiIiAqiKoCIiIAiKoCIiIAiKoD/2Q=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latin typeface="+mn-lt"/>
            </a:endParaRPr>
          </a:p>
        </p:txBody>
      </p:sp>
      <p:sp>
        <p:nvSpPr>
          <p:cNvPr id="6" name="AutoShape 6" descr="data:image/jpeg;base64,/9j/4AAQSkZJRgABAQAAAQABAAD/2wBDAAkGBwgHBgkIBwgKCgkLDRYPDQwMDRsUFRAWIB0iIiAdHx8kKDQsJCYxJx8fLT0tMTU3Ojo6Iys/RD84QzQ5Ojf/2wBDAQoKCg0MDRoPDxo3JR8lNzc3Nzc3Nzc3Nzc3Nzc3Nzc3Nzc3Nzc3Nzc3Nzc3Nzc3Nzc3Nzc3Nzc3Nzc3Nzc3Nzf/wAARCACwAR8DASIAAhEBAxEB/8QAHAABAQACAwEBAAAAAAAAAAAAAAEGBwQFCAMC/8QASRAAAQQBAQQDCggNAwUBAAAAAQACAwQRBQYSITEHE1EUFzZBVGFxlLLRFSIyQnN0gZM0NTdSU2JydZGhscLSI0PhJDNjksHw/8QAGgEBAAMBAQEAAAAAAAAAAAAAAAIEBQMBBv/EACYRAAICAQIFBQEBAAAAAAAAAAABAgMRBBMSITFRcQUiMjNBUkL/2gAMAwEAAhEDEQA/AN4IiIAiIgCIqgIqiIAiIgCIiAIiIAiIgCIiAIiIAiIgCIiAIiIAiIgCIiAIiIAiIgCIiAKKogIqiICKoiAiqKICqIiAIiIAiIgCqKICqIiAqKIgCqiICqIiAIiIAiIgKoiIAiIgCIiAIiIAqoqgIiKoAiIgIqomUAVURAEREARMogCImUAVURAVFEQBEyiAIiIAiIgKoiICqIiAIiIAiIgCqiIAiqICIqiAiqKIDqNrtSm0jZvUL9YNM0MRLN4ZAcTgH+a872dY1O1O+axqFqSRxy5zpncf5rffSP4Eat9CPaC87rV0EYuDbRma6TUkkzkfCF3y2z9873rv9M2d2v1SFs1SC/1Thlr5JjGCPNvEZWV9E2yEFmH4d1KISDfIqxvGW8ObyPHx4D0ZXYbT9KcGn3ZKekVG23ROLXzyPwzI5gAcT6VOy5ubhVHLRGFKUOO2WMmE3tlts6MZkmrX3MAyTDP1mPsa4lY4b99pIdctAjgQZncP5rZ+i9LgltMi1mgyGFxAM0DydzzkHxegrmdKWytXUNLfr2nMaLMLQ+Ux8po+3zkc89n2LyN0ozUbY4yJVRlFyqlnBrDSdo9W0m7Hbq3rG8w5LHyFzXjsIPML0nWl66vHKBjfYHY7MjK8rHkfQvUunfi+r9Cz2QuXqEUuFpHXQyb4k2at6Ytf1CvqVfSqliSCv1Ilk6pxaXkkjiR4hjktbfCN7y2z9873rNOmjwrh+qM9pywJWtNCO1HkVdTOW6+ZyfhG95bZ++d713MGi7WWKAvww6g+o5nWCUTnBb2/KWOrf2zn5MYP3a/2XLzU2bSTSXNnunhutpvoaK+Eb3ltr753vT4RveW2vvne9cUcgqrPDHsV+J9zanQ7tBqFq/Z0q5YkngbD1sRlcXFhBAIBPHBzyW1ZXbkTn4zutJWlehbwpn+qO9pq3TZ/B5f2D/RYusilc8GvpJN1czzVqW0OralcktWb9kveSd1srg1o7AAeAXwZe1J4O5buOx2SvP8A9XDWcdG+1+n7LxX2ahFZkNhzCzqWg43Qc5yR2rWmuCGYxyZkHxzxKWDFO69U8pvfePTuzVfKb33j1t/vtbP+S6h90z/JczR+kfStZ1GGhQo6jJPKcD/TZho8ZJ3uACqu+xLLrLKprbwrDShuaoOdm994/wB6QaxqcErZYdRuMkachzZ3ZH816C2z1WppOzt2a4/d6yJ0UbRze9zSAAvN4XXT2K5NuODlfW6WkpZPSuyOoTars1p161gzzQgyEDAJ5E/bhdysb6OvArSPoP7isjWPYkptLua1bzBMKqIoEwiIgCqiIAiqIAiiqAIoqgMa6R/AjVvoR7QXnYnGSvRPSP4Eat9CPaC87HkVren/AFvyZeu+a8Ho2jSsVtiIaemBotCgGRZOBvlnPPpOVqnvW7T/AKOn6x/wtsPuWBsV3dppBsDTxLDluQSGZ5LU3fR2n/TVfVwuGm3vdwY6/p21G17ePJe9btP+jp+sf8LbGzemW62yVfS9WDHTsgdDIGu3gW8QOPowtTd9Haf9NV9XC7Otth0gW6rbVagZa7gXNlZSy0gePK6XV32JKbRCqyiDfBk1xKzq3yM/NJb/AAXqPTvxfV+hZ7IXlyVxe573c3Ek/avUem/i+r9Cz2QnqHSI0PWRpjpo8K4vqjPacsCWe9NHhXF9UZ7TlgSuab6YlTU/bILf2zn5MYP3a/2XLQK39s5+TGD92v8AZcq+u+MfJ30Xyl4NADkFVByCqvFIz/oW8KZ/qjvaat02fweX9h39FpboW8KZ/qjvaat02fweX9g/0WNrfuNfR/SeV1FUWyjI/T9wQy2JmQwMdJLI4NYxoyXE8gFvXY7Z2nsToU17UnxttOj37Ux5RtHzB/8AuJ+xdZ0YbGjSq41vVmBtuRmYWP8A9lhHyj+sR/ALEukvbI69cOn6fIfg2u75Q/33j53oHi/is+2b1E9uHRdWX64qiG5Lr+HT7a7UWNp9VdO/eZUiy2vCfmt7T+sfH/BY+iK9CKhFRRSlJyeWeiejrwJ0j6D+4rI1jnR14E6R9B/cVka+ft+cvJu1/BeAqoigTCIiAIiqAiKogCIogKiiIDG+kfwI1b6Ee0F53XonpFY5+xWrNY0uPUZwOwEErzstb0/4PyZev+a8G6eiTaOG/ow0aw9otVARG13+5F5u3HI/Yug2t6L7zb0lnZ5sc1aRxd3O54a6M9gzwI7OOVrmtYmqWI7FaV8U0Z3mSMOC0+YrOtN6V9cqxCO3BVuY+e9pY4+nBx/Jeyotrm51fv4eRurnBQt/P0+OjdF+vXLTW6jGyjWB+PI57XOx+qAefpws+251elsnsmNNpkNnkh7nrRA8WtxguPoHj7VhN/pa1ueMsqValUn54Be4ejJx/JYPfvWtRtPtXp5J53n4z5DklFTbbJO3ovwO2qqLVXV/pxjyPoXqXTvxfV+hZ7IXlvBd8VoJJ4ADxr1LQY5lKux4w5sTQR2HAXP1HpE6aD/Rpfpo8K4vqjP6uWBLP+mljm7UQPLSGuqNwe3DnLAFb030xKmp+2QW/tnPyYwfu1/suWgVltPpC1inobNHiipmsyEwgujdvbpBHPe58VDVVSsSUe5PTWxrbcjERyCqiqtFYz/oW8KZ/qjvaat02fweX9g/0Wl+hVjjtNZeGndbUOT2Zc3C3RYBMEgAySw/0WNrfuNfR/SeV1sboo2Rj1Ob4a1ANfWgk3YYTx35Bg5PmGRw8Z9HHXJBBwRgjgQsq2a281TZzTe4KMFR8XWOkzK1xOTjsI7FpXxnKvEOpnUShGzM+htLpCrbRalRGm6BWb1Mw/6iczNYSPzACc8fGfs7VrLvabU+Qxess967Hvt6/wCSaf8Adv8A8k77ev8Akmn/AHb/APJVaq9TVHhikWrLNPY8ybOuPRptSAT3FF6yz3rECMHCz89LevEEGrp/H/xv/wAlgBOTlW6Xdz3MFW1Vcts9E9HXgVpH0H9xWRrHejxpbsXpAcCD1AOD5ySsiWHb85eTZr+C8BEVUCZEREAREQFRREBUREAUVRAfmRjZGOY9oc1ww5pGQR2LELHRpsvPM6XuKSPeOd2KdzWj0DPBZgV0usbQVqWl27tN0N01cdbHFO3LeOOOM49CnCU0/YyE4wa9yOl71+y/k1j1lyd6/Zfyax6y5ZX3fT699fuuDrowXPj61u80DmSM5AX5ZqdCSu6zHdrOgacOlbM0tB7M5wp7139MjtVdkYt3rtl/JrHrLk712y/k1j1lyyyC9UsulbXtQyuiOJBHIHbh8+DwX4ZqmnyQvmjvVnRRnde9szS1p7Cc8E3rv6Y2quyOh0vo/wBm9MtstV6TnyxnLDNK54ae0AnGVlIXB+F9MALjqNTAf1ZPXt+V+bz5+ZfWe/UryshntQRSyfIZJIGud4uAJ4qEpTk/dzJRjGK9pxNe2e0zX4Gw6rVbMGHLHAlrmegjisf71+y/k1j1ly72DW4zd1KvdEdVlJ8betklGH74yD4sehcmpfbbtzxRdU+KNjHNljma/e3s+IcRy5nmpKdkFhNoi4VyeWjGe9fsv5NY9Zcnev2X8msesuWSu1KOO7YhmdDHDBGx7pnTt4FxPAt5jlzPPK+8N6pO6VsFqCV0P/dDJGuLPTg8PtXu9d/TPNqrsjE+9fsv5NY9Zf7071+y/k1j1l/vWRWdd0yvp8943a768Ay90crXcfEOB5nxBG6vXkssbFJXfWMDpXTiwzDcEDlnOOfHkMJvXf0xtVdkTQ9A0zQa7oNKqtha85e7Jc5585PErs11um67pmpQwyVbkDjN8hnWN3j9mc+dLuuabTrmeW5BuCZsJ3ZGnDyQMc/FnJ7AubUm+fU6JxS5dDqNS6Ptm9RtyWp6LmSyEuf1UrmAntwDhcXvX7L+S2PWX+9ZjFIyVjZIntexwy1zTkEdoK+FrUKVR4Zat14HOGQJZWtJHbxKmrrVyUmQdVfVpGK96/ZfyWx6y/3p3sNl/JbHrL/esqN+mJ2QG1AJngFkZkbvOHmGclSbUaMEpinuV45AMlj5WtIHoJXu/d/TG1V2Ri3ew2X8lsesv96+kHRpstDK2TuGSTdOd2Sd5afSM8Vk0eoUpJeqjt13yEE7jZWk4HPhnxLhahrletWhs1nRWoX2Y4HvjmbiPfcBknzZ5Ju3PlxM82qlzwjtI2NjY1kbQ1rRhrQMADsX6Xxq2q9uPrKs8UzM43o3hwz2ZC+y4nYKqIgCIiAKqIgCqiIAiIgKiiIDi6tWkuaXbqwSmKWaF8bJB8wlpAKwixs/ddoFivBpNht7uJtQOfca5vNp+ICcbvDPHB83NbBTAU42OPQhKCl1MDn0bV5qep0TTdIbD47Dbk74w+bBa4wyYPLgWgjh5sc/prWj39Ri1mxFphj7rrRQRVXOZvOe0kmR3HAwDgcc4WcYTClus82kYRq+i379u2ylp/ccNjShWa7eY1rXh29ukNPLHxc48a+euaNf1NlqaHSOp3qDara5dHmR++HZ4HAa0AgHn8Y8FneAmEVrQdSZhGo6Tbnsa06HRMNtaYytX4xDddh2Rz4D4w/9fQvnqujapZPWQUpGTyVYWEGSN8b3N+bK1x4YPEOYc8e1Z3hMBFa0NpGC6npWry6zqF6Kk6aPrYJGVXvj6q1uDddvccjGctz2cl3OjQWm7Qalbl059WCzDDuuLmH4zd7IIaT+dz8yyHCYXjsbWMBVpPJhe0Ol3rdnXhX0syMuUY4Yn70YDpGl3E5OfnDj5vQvpa0u1Lfe6DRwyvJpDqrmF7GN3yQ4NO6c45jI7VmGEwm68DbRg7NC1STTtYr9S7Fik2KI2nRmUvG9hu+zg5oB4F3Hiu0hr25do6lx2lvgg7ikhkc50eQS5pGQDx+Sf4rJMBMI7Gwq0jDKmmalX0fRWHTiZ9LsNMjBIzMrd1zSWnP6wPHCTaZqdhuqvfpu46W/WtxM61h32sMe83OflYafN51meEwm6xtroddT1CSbUpKb6bomxwMlL98EAkkbhA5HhldLtHQuXNV/09J7oqNja55EjAbLxxax5JyI2k5I8Z/nleAmFFS4XlEnHKwzCL+kaxNLaIptBddisDqXxtZI1hZ2/G38NxjIAwuJ1m7ct27VZ7tMj1Qzl8Rjc4SNw3ByQ7APMAHlgEhbCwuMdPpGz3Sadc2M563qm72e3OMrore6IOrszFmbPz2NB1iqKMdS1ZsTSRPJZ8ZjnZDd5uSAQN0+lfSzos09R76+mysmdPWc9lm0H9Y2N+8RzIAAyB255LLsJhR3ZHu0jpdFp2G6rqOoTV+5Y7IjayAuaSdwHL3buRk5A58gF3SIoN5eSaWFgIqovD0IqogCIqgCIiAIiIAoiqAiIqgIiIgKoiIAiIgKoiqAiqKIAiqiAqiIgCIiAIqogCIiAIiIAqoqgIiIgCIiAKoiAIoqgIqiICKoiAKIiAKqIgKoiICqKqICqIiAIiIAqiiAKqIgCIiAqiIgCIiAIiIAiIgCIiAKoiAKKogCIiAKIqgIqoiAIiqAKKogCKKoCKoogCqKIAiqICIqiAiIiAqiKoCIiIAiKoCIiIAiKoD/2Q=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>
            <a:lvl1pPr>
              <a:buSzPct val="40000"/>
              <a:buFont typeface="Wingdings" pitchFamily="2" charset="2"/>
              <a:buChar char="q"/>
              <a:defRPr>
                <a:solidFill>
                  <a:srgbClr val="002060"/>
                </a:solidFill>
              </a:defRPr>
            </a:lvl1pPr>
            <a:lvl2pPr>
              <a:buSzPct val="50000"/>
              <a:buFont typeface="Wingdings" pitchFamily="2" charset="2"/>
              <a:buChar char="Ø"/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5475" y="6492875"/>
            <a:ext cx="2133600" cy="365125"/>
          </a:xfrm>
        </p:spPr>
        <p:txBody>
          <a:bodyPr anchor="b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DEAB08-87EA-42AB-886D-B237A4E8C96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92AA9-A3DC-47DC-A947-59209E2F0547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BA3D-81C8-4EF4-A6E1-70CCB0E8E2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A73A-5DC2-40B7-B55F-75BCDB603BF0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180F-A20B-49CE-B332-4225CB32CCE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8FF1-F7D7-4F38-BFFF-9751DDA74B07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4ED1-389C-44C4-94E9-F7EE31CC70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A642-9282-4143-8A42-BCD67606C56D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CCB1-540A-49BB-82ED-0A617FA413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5A72-89B4-4A80-8C45-0F885E0282B4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C80D1-5839-4A86-9764-AFA72ED29A4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8F0A-E649-400E-984E-7C3128C0DE6D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3C454-E19C-4490-AB8F-E3734CCC79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111D8-D4CD-42B6-B8DA-41A0339DCD1D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927F-A8B2-469C-9EFE-F8D897F778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133FB5-3A3B-47CB-9966-A05D12AA7E2E}" type="datetime1">
              <a:rPr lang="hr-HR"/>
              <a:pPr>
                <a:defRPr/>
              </a:pPr>
              <a:t>4.1.2013.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AAD27C-8366-4424-B183-241F071C90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ts val="120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1200"/>
        </a:spcBef>
        <a:spcAft>
          <a:spcPts val="120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1200"/>
        </a:spcBef>
        <a:spcAft>
          <a:spcPts val="120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ts val="1200"/>
        </a:spcBef>
        <a:spcAft>
          <a:spcPts val="12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ts val="1200"/>
        </a:spcBef>
        <a:spcAft>
          <a:spcPts val="12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124672"/>
            <a:ext cx="8496944" cy="1752600"/>
          </a:xfrm>
        </p:spPr>
        <p:txBody>
          <a:bodyPr numCol="2" rtlCol="0">
            <a:normAutofit fontScale="85000" lnSpcReduction="10000"/>
          </a:bodyPr>
          <a:lstStyle/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Ministarstvo financija</a:t>
            </a:r>
          </a:p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Ministarstvo gospodarstva</a:t>
            </a:r>
          </a:p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Ministarstvo poljoprivrede</a:t>
            </a:r>
          </a:p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Hrvatska elektroprivreda</a:t>
            </a:r>
          </a:p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Hrvatske vode</a:t>
            </a:r>
          </a:p>
          <a:p>
            <a:pPr algn="l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Hrvatske šume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50DD-15AF-4D62-98E0-B15D4FE23D6C}" type="slidenum">
              <a:rPr lang="hr-HR"/>
              <a:pPr>
                <a:defRPr/>
              </a:pPr>
              <a:t>1</a:t>
            </a:fld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0" name="Picture 9" descr="eiz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392863"/>
            <a:ext cx="21605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t3.gstatic.com/images?q=tbn:ANd9GcSKxYS-pOeCVIcO0GxBLjcfJTjD60oCg_ehESTAGI_BD079s0b_7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88913"/>
            <a:ext cx="3162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700213"/>
            <a:ext cx="9144000" cy="1900237"/>
          </a:xfrm>
        </p:spPr>
        <p:txBody>
          <a:bodyPr>
            <a:noAutofit/>
          </a:bodyPr>
          <a:lstStyle/>
          <a:p>
            <a:r>
              <a:rPr lang="hr-HR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Projekt:</a:t>
            </a:r>
            <a:br>
              <a:rPr lang="hr-HR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Pregled financijskog i operativnog stanja s ciljem utvrđivanja potencijalnih obveza i optimalnosti sustava</a:t>
            </a:r>
            <a:br>
              <a:rPr lang="hr-HR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28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ZBIRNO IZVJEŠĆE -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11288" y="6453188"/>
            <a:ext cx="6400800" cy="404812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hr-HR"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Zagreb, listopad 2012. godine</a:t>
            </a:r>
            <a:endParaRPr lang="hr-HR" sz="20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D4BA9-25CD-4D34-8F9E-D87E362835F4}" type="slidenum">
              <a:rPr lang="hr-HR"/>
              <a:pPr>
                <a:defRPr/>
              </a:pPr>
              <a:t>10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376487"/>
                <a:gridCol w="2447925"/>
                <a:gridCol w="341947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5.a. Preporuke 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ekonomsku politiku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Ustrajati na povećanju učinkovitosti javnog sektora (nužne reforme)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Definirati kriterije i pratiti učinkovitost rashoda kod ostalih izdataka države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Povećati udio izdataka za kapitalne i tekuće projekte koji jačaju kapacitet Ministarstva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Uključiti sve ustrojstvene jedinice u korištenje sredstava EU fondova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Povećati udjele izdataka u proračunu za obrazovanje, zaštitu okoliša i kulturu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Ustrajati na promjeni strukture i politike potpora i razraditi sustav praćenja njihove učinkovitosti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Propitati sadržaj Zakona o fiskalnoj odgovornosti u pogledu glavnog kriterija - smanjenje udjela izdataka u BDP za 1 postotni bod godišnje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Poduzeća koja posluju tržišno treba privatizirati (CO i HPB)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Prilagoditi postupanja Carinske uprave potrebama gospodarstva – olakšati trgovinu i stvoriti precizni  i predvidiv pravni i provedbeni okvir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Nastaviti jačanje porezne discipline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Nastaviti intenzivno umrežavanje institucija za potrebe primjene OIB-a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Razviti kvalitetne module za analizu rizika u Poreznoj i Carinskoj upravi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Povećati udio izdataka za kapitalne i tekuće projekte koji jačaju kapacitet Ministarstva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Uključiti sve ustrojstvene jedinice u korištenje sredstava EU fondova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Agencije i zavode organizirati kao neovisne, stručno kompetentne centre,  a ne da ostanu administrativna tijela s javnim ovlastima (monopolski položaj)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Otkloniti paralelne upravljačke strukture (u odnosu na agencije) kao i kod Ministarstva poljoprivrede i s time u svezi napraviti funkcionalnu analizu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Usitnjenost institucija (akreditiranje i normiranje) otkloniti integracijom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Zavode i agencije treba preusmjeriti na tržišno ponašanje s prenošenjem javnih ovlasti i smanjenje financiranja iz proračuna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poduzećima u čijoj su nadležnosti, posebice MINGO, a potom i MFIN, trebalo bi prepustiti Uredu za upravljanje državnom imovinom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Ustrajati na promjeni strukture i politike potpora i razraditi sustav praćenja njihove učinkovitosti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Otkloniti preveliku usmjerenost na proizvodno vezane potpore i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 hoc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tržišne intervencije – poduprijeti strukturne mjere potpora, osobito u području ruralnog razvoja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Usredotočiti se na projekte koji se mogu sufinancirati sredstvima EU fondova, jer je u tri godine šestogodišnjeg SAPARD/IPARD programa bilo iskorišteno tek 19% raspoloživih sredstava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Poseban naglasak na mjere druge osi unutar mjera ruralnog razvoja - svojevrsna dopuna izravnim plaćanjima i razmjerno jednostavna realizacija s većim postotkom sufinanciranja sredstvima EU (agro-okolišna plaćanja i potpore poljoprivrednicima u područjima težih uvjeta gospodarenja u poljoprivredi)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Posebno podupirati razvoj proizvođačkih organizacija (voće i povrće, mljekarstvo) - jedan od pravaca europske politike za razdoblje nakon 2013.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Maksimalan prioritet u preostalom predpristupnom razdoblju na implementaciju IPARD-a, te na pravodobnu akreditaciju mjera ruralnog razvoja za post-pristupno razdoblje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Dosljedna provedbe regionalnog modela jedinstvenih plaćanja u skladu sa zakonskim i financijskim okvirom za 2012. godinu uz striktnu primjenu instrumenata financijske discipline i poštivanje preuzetih obveza u pristupnim pregovorima, posebice u pogledu korištenja nacionalne rezerve za osjetljive proizvode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Jačanje administrativnih kapaciteta u svim područjima - implementacija Zajedničke poljoprivredne politike i što bolja apsorpcija sredstava EU fondova u poljoprivredi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Odustajanje od primjene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 hoc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tržišnih intervencija suprotnih onima, koje je moguće u određenim uvjetima primjenjivati u EU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provedbi mjera izravne i neizravne potpore putem zemljišne politike voditi brigu o nediskriminaciji vlasnika poljoprivrednog zemljišta i sadašnjih poljoprivrednih proizvođača - objektivni i nediskriminacijski kriteriji u dodjeli državnog poljoprivrednog zemljišta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Ustrajati na promjeni strukture i politike potpora i razraditi sustav praćenja njihove učinkovitosti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2DCA2-77AA-4CC4-819A-EC7B097F4C64}" type="slidenum">
              <a:rPr lang="hr-HR"/>
              <a:pPr>
                <a:defRPr/>
              </a:pPr>
              <a:t>11</a:t>
            </a:fld>
            <a:endParaRPr lang="hr-HR"/>
          </a:p>
        </p:txBody>
      </p:sp>
      <p:graphicFrame>
        <p:nvGraphicFramePr>
          <p:cNvPr id="25650" name="Group 50"/>
          <p:cNvGraphicFramePr>
            <a:graphicFrameLocks noGrp="1"/>
          </p:cNvGraphicFramePr>
          <p:nvPr/>
        </p:nvGraphicFramePr>
        <p:xfrm>
          <a:off x="0" y="-26988"/>
          <a:ext cx="9144000" cy="6883401"/>
        </p:xfrm>
        <a:graphic>
          <a:graphicData uri="http://schemas.openxmlformats.org/drawingml/2006/table">
            <a:tbl>
              <a:tblPr/>
              <a:tblGrid>
                <a:gridCol w="1547813"/>
                <a:gridCol w="2087562"/>
                <a:gridCol w="2881313"/>
                <a:gridCol w="2627312"/>
              </a:tblGrid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952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 Okvirni pregled obveza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6.1. Dospjele,  neplaćene registrirane u Državnoj riznici  31.12.2011.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642.408.816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217.749.611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230.200.353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6.1.a. Dospjele,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neplaćene,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registrirane 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Državnoj riznici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30.6.2012.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655.855.239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220.195.290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82.480.761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6.2. Obveze preuzete uz suglasnost Vlade na teret Državnog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proračuna 2012-2040.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2012. – 32.759.691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2013. – 31.054.012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2014.- 29.963.274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2015.- 28.538.918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2016.-2040. – 23.781.359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2012. – 9.295.340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2013. – 9.215.288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2014.  - 2.213.284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2012. - 263.821.725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2013. – 13.698.944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2014.-2022. -  347.761.578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6.3. Ukupan iznos obveza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koje su dospjele, 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nisu registrirane 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Državnoj riznici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31.12.2011.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642.408.815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Državne riznice ne obuhvaća sve, nego samo dio obveza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255.461.221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Državne riznice ne obuhvaća sve, nego samo dio obveza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569.822.103 kn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Državne riznice ne obuhvaća sve, nego samo dio obveza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6.4. Ukupan iznos obveza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koje su preuzete 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buduće razdoblje, 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nisu evidentirane 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Državnoj riznici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Obveze u procesu privatizacije brodogradnje, 345 milijuna kn u 2012. (Brodosplit), oko 1 milijarda kn u 2013.; ukupno do 3 mlrd. kn u razdoblju do 2015. godine (razdjel MINGO)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Preuzimanje obveza Umirovljeničkog fonda nastalih u 2010. i 2011. u iznosu 1.617 milijuna kn (ZABA i HPB)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Obveze u 2013. – 2014. godini – 612.390.297 kn  (proračunski nadzor)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Ukupna vrijednost ugovora/obveze u razdoblju od 2012.- nadalje 1.043.559.372 (proračunski nadzor)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Obveze u procesu privatizacije brodogradnje, 345 milijuna kn u 2012. godini, oko 1 milijarda u 2013. godini; ukupno do 3 mlrd kuna u razdoblju do 2015.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2012. dospijeva 569.822.103 kn obveza, što uključuje Investicijske potpore za kapitalna ulaganja (321,4 milijuna kuna)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2013. dospijeva 73.160.097kn za investicijske potpore za kapitalna ulaganja,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dodati još 76.839.904kn s dospijećem 30.6.2013 i 1.12.2013. za investicijske potpore za kapitalna ulaganja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 poziciji subvencija za 2012. nisu predviđena dostatna sredstva (manjka oko 300 milijuna kn)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6.5. Potencijalne obveze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koje nisu evidentirane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u Državnoj riznici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Kolektivni ugovori – potencijalne obveze po sudskim sporovima (božićnica i regres 2012.)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Dodatak sporazumu o osnovici: obveze oko 1,1 milijardi kn u 2013., odnosno 7,87 milijardi kuna u razdoblju konvergencije do kraja 2017.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Ugovorom između Vlade i brodara preuzeta obveza 20 milijuna USD – za Brodosplit (17 MINGO, 3 Ministarstvo pomorstva, prometa i infrastrukture) – sporno potraživanje zbog precijenjenosti cijena gradnje brodova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Obveza za gradnju brodova MINGO 70 milijuna USD 3. Maj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Dugovanje prema FINI na teret Regos-a, u iznosu 69.408.306, nije registrirano u Riznici, niti u nalazu Državne revizije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Neprovođenje obveza po modulaciji (smanjenje potpora) plaćanja pričinilo je štetu državnom proračunu RH u razdoblju 2004. – 2009. u iznosu 364 milijuna kuna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6ABD7-B3BF-42E5-A951-3F59821C8ED8}" type="slidenum">
              <a:rPr lang="hr-HR"/>
              <a:pPr>
                <a:defRPr/>
              </a:pPr>
              <a:t>12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71600"/>
                <a:gridCol w="2304256"/>
                <a:gridCol w="2520280"/>
                <a:gridCol w="3347863"/>
              </a:tblGrid>
              <a:tr h="3332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PODRUČJA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financija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gospodarstva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poljoprivrede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5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Calibri"/>
                          <a:ea typeface="Times New Roman"/>
                          <a:cs typeface="Calibri"/>
                        </a:rPr>
                        <a:t>6.a. Preporuke za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latin typeface="Calibri"/>
                          <a:ea typeface="Times New Roman"/>
                          <a:cs typeface="Calibri"/>
                        </a:rPr>
                        <a:t>upravljanje </a:t>
                      </a:r>
                      <a:r>
                        <a:rPr lang="hr-HR" sz="1400" b="1" dirty="0">
                          <a:latin typeface="Calibri"/>
                          <a:ea typeface="Times New Roman"/>
                          <a:cs typeface="Calibri"/>
                        </a:rPr>
                        <a:t>obvezama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 centralizirani sustav potpisanih ugovora - preduvjet za procjenu financijskih učinaka, upravljanje likvidnošću i javnim dugom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potencijalne obveze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Težiti stvaranju Glavne knjige za Hrvatsku u Ministarstvu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Nastaviti integraciju svih ministarstava u sustav Državne riznice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strategiju upravljanja rizicima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rizike i financijske učinke aktiviranja pojedinih obveza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Uspostaviti sustav upravljanja rizicima koji će proizaći iz JPP aranžmana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Povezati sustav Riznice s registrom potpisanih ugovora i procjenama rizika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Kadrovski i informatički ojačati ključne dijelove Ministarstva – Državna riznica, Upravljanje javnim dugom, Ekonomske analize i prognoze, Praćenje i procjena fiskalnih učinaka, Praćenje i vrednovanje JPP projekata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Sustavno riješiti praćenje i isplate obveza po sudskim sporovima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centralizirani sustav potpisanih ugovora - preduvjet za procjenu bilo kakvih financijskih učinaka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potencijalne obveze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strategiju upravljanja rizicima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rizike i financijske učinke aktiviranja pojedinih obveza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Uspostaviti sustav upravljanja rizicima koji će proizaći iz JPP aranžmana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Povezati sustav Riznice s registrom potpisanih ugovora i procjenama rizika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Sustavno riješiti praćenje i isplate obveza po sudskim sporovima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Izraditi diobenu bilancu sa slijednicima MINGORP-a, te </a:t>
                      </a:r>
                      <a:r>
                        <a:rPr lang="hr-HR" sz="1200" dirty="0" err="1">
                          <a:latin typeface="Calibri"/>
                          <a:ea typeface="Times New Roman"/>
                          <a:cs typeface="Calibri"/>
                        </a:rPr>
                        <a:t>preknjižiti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 obveze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Poboljšati koordinaciju i razmjenu podataka s HB Jadranbrod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centralizirani sustav potpisanih ugovora - preduvjet za procjenu bilo kakvih financijskih učinaka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potencijalne obveze za sve zahtjeve za investicijske potpore koje su se zaprimale do 30.11.2011.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strategiju upravljanja rizicima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Procijeniti rizike i financijske učinke aktiviranja pojedinih obveza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Uspostaviti sustav upravljanja rizicima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Povezati sustav Riznice s registrom potpisanih ugovora i procjenama rizika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Napraviti obračun modulacije za proizvodnu 2011.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 Zakonu je trebao biti napravljen najkasnije do lipnja 2012.)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Povezati kvalitetnije registar APPRRR i Ministarstvo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Sustavno riješiti praćenje i isplate obveza po sudskim sporovima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66F94-A168-4C3C-89BA-973A7E93577D}" type="slidenum">
              <a:rPr lang="hr-HR"/>
              <a:pPr>
                <a:defRPr/>
              </a:pPr>
              <a:t>13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3024187"/>
                <a:gridCol w="2951163"/>
                <a:gridCol w="22685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Ostvarenje programa ministarstava u 2012.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Prihodi državnog proračuna bit će veći za 1% od planiranih – 110,078 mlrd. kn (2,5% više nego u 2011.)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prihoda u BDP-u povećao bi se od 36,8% u 2011. do 37,7% u 2012.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Prihodi će u 2012. biti za 1,128 milijardu veći od planiranih - porez na dohodak (8,36%),  poreza na dobit (1,67%) i doprinosa (4,1%)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Povećanje prihoda u odnosu na planirano rezultat je: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(a) povećanja stope PDV-a; (b) Rasta cijena; (c) Poboljšanja naplate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Prihodi će biti manji na stavkama poreza na promet nekretnina (-16,6%) i trošarina (-2,8%)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Projekcije manjka za 2012. povoljnije su u odnosu na službenu projekciju Ministarstva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Saldo konsolidirane opće države bez HAC i duga umirovljenicima iznosit će u 2012. -3,8 posto BDP-a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Uz  HAC (-0,3%), dug umirovljenicima (-0,2%) i neplaćene obveze iz 2011. (1.468 milijuna kn), deficit konsolidirane opće države trebao bi iznositi -4,8% BDP-a, tj. -16.179 milijuna kuna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Premda je razina ostvarenja aktivnosti od 67 % za prvih 6 mjeseci 2012. zadovoljavajuća, velika je varijacija u stopi ostvarenja među ciljevima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prvih šest mjeseci 2012.  iz proračuna je povučeno 40,9% predviđenih sredstva za prvi, najvažniji opći cilj (Razvoj gospodarstva), ali je prosječno ostvarenje strateškog plana u okviru općeg cilja 1. iznosilo 35,4% - u suprotnosti je s malom stopom rizika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opći cilj 2. iz proračuna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je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povučeno 14,4% planiranih sredstva, a prosječno je ostvarenje strateškog plana u okviru toga cilja bilo 72,9%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Unatoč najvišem stupnju rizičnosti opći cilj 3. je iskazao najveću učinkovitost s prosječnom stopom izvršenja od 92,7% (povučeno 39,8% planiranih proračunskih sredstava - nisko postavljanje ciljane vrijednosti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Niska vrijednost koeficijenta korelacije između ostvarenja aktivnosti iz strateškog plana i iskorištenja proračuna (ili čak negativna vrijednost u slučaju drugog cilja) u prvoj polovini 2012. upućuje na nepovezanost između ispunjavanja strateških ciljeva i povlačenja sredstava iz proračuna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 03.08.2012. za glavni program Poljoprivreda, šumarstvo, ribarstvo i lovstvo potrošeno je 68,2% planiranog proračuna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 potprogramima je najmanje potrošeno za Sustav navodnjavanja (9,6%), Gospodarenje i zaštita šumskih resursa (12,9%), Ribarstvo (16%), Ruralni razvoj (30,7%), Veterinarstvo i sigurnost hrane (53,1%), dok je na najveći Poljoprivreda) potrošeno čak 86,5% od planiranog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Kao i prijašnjih godina, dinamika isplate subvencija i intervencija je iznad dinamike predviđene planom (89%), dok su planirani rashodi za kapitalne projekte (22,3%) i tekuće projekte (17,2%) značajne za jačanje kapaciteta Ministarstva ispod plana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C331B-AFC0-4859-95EF-34FAD1600917}" type="slidenum">
              <a:rPr lang="hr-HR"/>
              <a:pPr>
                <a:defRPr/>
              </a:pPr>
              <a:t>14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3024187"/>
                <a:gridCol w="2951163"/>
                <a:gridCol w="22685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Ostvarenje programa ministarstava u 2012.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Hrvatska zadržava veće udjele izdataka proračuna za socijalnu zaštitu, zdravstvo, javni red i sigurnost te obranu (uključujući braniteljske mirovine) od NZČ i EU, a izrazito manje udjele izdataka ima u zaštiti okoliša, rekreaciji, kulturi i obrazovanju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Ukupno je do 3.8.2012. u okviru glavnog programa Financijski i fiskalni sustav izvršeno 60,7% planiranih plaćanja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 potprogramima Strateško planiranje i koordinacija imaju najmanje izvršenje (26,1%), Makroekonomsko planiranje i istraživanje (48%), te djelatnost carinskog i poreznog sustava (51.9%). Najviše je izvršeno proračuna u potprogramima, Pomoć lokalnoj i područnoj (regionalnoj) samoupravi, (75,2%), financiranje decentraliziranih funkcija 70,6%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 vrstama izdataka, Administracija i upravljanje realizirani su s 56,4%, Ostalo, što obuhvaća subvencije, transfere i pomoći, 71,3%, dok su kapitalni programi realizirani s 33,2%, a tekući programi koji zajedno s kapitalnim čine pretpostavke za poboljšanje poslovanja i učinkovitosti 20,9%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Ponavlja se proces iz ranijih godina kad su na uštrb povećanja troškova tekućih transfera i pomoći smanjivani kapitalni i tekući projekti, dok je Administracija i upravljanje, rasla nešto blago iznad planiranog iznosa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Potprogrami ključni za jačanje kapaciteta Ministarstva u užem smislu (strateško planiranje i koordinacija, makroekonomsko planiranje i istraživanje, te upravljanje sustavom javnih financija), ostvaruju se sporije od planiranih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Koeficijenti korelacije između razine rizičnosti i ostvarenje bilo strateškog plana bilo proračunskih sredstava, očekivano su negativni i upućuju na to, da veće razine rizika znače manja ostvarenja planiranih aktivnosti i sredstava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Iskorištavanje sredstava iz proračuna u prvoj polovini 2012., nije u vezi niti sa stupnjem izvršenja aktivnosti iz strateškog plana, niti s razinom rizičnosti – sustav strateškog planiranja ne funkcionira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 3. kolovoza 2012. ukupno je izvršeno 72,7% od planiranih aktivnosti i programa u nadležnosti Ministarstva gospodarstva po  glavnim programima (uglavnom program broj 32.),  a to je nešto više od očekivanog za to doba godine (ukoliko je izvršenje linearno u vremenu ono bi iznosilo 58%)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Najveće se probijanje plana događa kod aktivnosti subvencija na programu 3210 – Kreditni i jamstveni programi gospodarstvu (93,3%) i 3203 – Poticanje industrijskog razvitka i restrukturiranja (87,3%)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Najveći podbačaj bilježe  tekući i kapitalni projekti kod gotovo svih programa, što je u skladu s obrascem uočenim u ranijim godinama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Diobena bilanca Ministarstva nije napravljena u potpunosti pa su pojedine pozicije i troškovi Ministarstva zapravo troškovi drugih (novonastalih) ministarstava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Troškovi se agencija koje se nalaze na istoj lokaciji knjiže na glavi Ministarstva, osim troškova telefona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Iznos predviđen za subvencije neće biti dovoljan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Ostvarenje programa po ciljevima za 2012. u usporedbi s 2011. nije moguće zbog povećanja broja ciljeva i novih uprava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izvršenju proračuna za 2012. treba obratiti pozornost na sljedeće: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60000"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 poziciji A568024 – Poticanje poljoprivredne proizvodnje i intervencije nedostajat će oko 270 milijuna kuna u 2012.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60000"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 poziciji A819046 – Ugovorne obveze iz 2011. nedostajat će oko 30 milijuna kuna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60000"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Nisu ukalkulirane plaće za Uprave šuma, voda i lovstva (22 milijuna kuna) – potrebno prenijeti s pozicije Agencije za poljoprivredno zemljište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0CF60-067A-4365-83F1-2234B733A193}" type="slidenum">
              <a:rPr lang="hr-HR"/>
              <a:pPr>
                <a:defRPr/>
              </a:pPr>
              <a:t>15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71600"/>
                <a:gridCol w="2808312"/>
                <a:gridCol w="2664296"/>
                <a:gridCol w="2699791"/>
              </a:tblGrid>
              <a:tr h="3332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PODRUČJA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financija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gospodarstva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poljoprivrede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5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Calibri"/>
                          <a:ea typeface="Times New Roman"/>
                          <a:cs typeface="Calibri"/>
                        </a:rPr>
                        <a:t>7.a. Preporuke </a:t>
                      </a:r>
                      <a:r>
                        <a:rPr lang="hr-HR" sz="1400" b="1" dirty="0" smtClean="0">
                          <a:latin typeface="Calibri"/>
                          <a:ea typeface="Times New Roman"/>
                          <a:cs typeface="Calibri"/>
                        </a:rPr>
                        <a:t>za ostvarenje programa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latin typeface="Calibri"/>
                          <a:ea typeface="Times New Roman"/>
                          <a:cs typeface="Calibri"/>
                        </a:rPr>
                        <a:t>u </a:t>
                      </a:r>
                      <a:r>
                        <a:rPr lang="hr-HR" sz="1400" b="1" dirty="0">
                          <a:latin typeface="Calibri"/>
                          <a:ea typeface="Times New Roman"/>
                          <a:cs typeface="Calibri"/>
                        </a:rPr>
                        <a:t>2012.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Struktura se izdataka mora promijeniti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Provesti reforme sustava zdravstva i socijalne zaštite i smanjiti udjele javnog sektora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Povećati udjele izdataka za aktivnosti koje čine okosnicu budućeg rasta (obrazovanje) i kvalitetu života (zaštita okoliša, rekreacija, kultura)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Potrebno je dodatnih 304 milijuna kn ušteda, da bi se udio ukupnih rashoda u BDP-u smanjio za jedan postotni bod u odnosu na 2011. (Zakon o fiskalnoj odgovornosti)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Rashodi  konsolidirane opće države bi trebali biti uvećani za 1.468 milijuna kn u 2012. (obveze iz 2011.), da bi se prenesene obaveze iz prethodne godine i tekući troškovi iz 2012. doista mogli i namiriti uzimajući u obzir prenesene obveze Ministarstva financija, Ministarstva gospodarstva i Ministarstva poljoprivrede 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Pomoćnici ministra i načelnici uprava trebaju biti nositelji programa za ostvarenje pojedinih ciljeva, osobno odgovorni, ali i samostalni u raspolaganju proračunom svoje uprave/sektora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Detaljnije, internim aktima  urediti suradnju prve i druge razine proračunskih korisnika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Treba 110.456.645 kn izmjenama i dopunama proračuna za 2012. preraspodijeliti (isplata radnika Kraljevice i potpore za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restrukturiranje </a:t>
                      </a:r>
                      <a:r>
                        <a:rPr lang="hr-HR" sz="1200" dirty="0" err="1" smtClean="0">
                          <a:latin typeface="Calibri"/>
                          <a:ea typeface="Times New Roman"/>
                          <a:cs typeface="Calibri"/>
                        </a:rPr>
                        <a:t>Brodosplita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Diobenu bilancu Ministarstva završiti i </a:t>
                      </a:r>
                      <a:r>
                        <a:rPr lang="hr-HR" sz="1200" dirty="0" err="1">
                          <a:latin typeface="Calibri"/>
                          <a:ea typeface="Times New Roman"/>
                          <a:cs typeface="Calibri"/>
                        </a:rPr>
                        <a:t>preknjižiti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 pojedine stavke, jer su troškovi MINGO-a zapravo troškovi drugih novonastalih ministarstava  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Malo izvršenje IPARD programa moguće je iskoristiti za druge pozicije, ako se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sredstva prebace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 klase 12 u 11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Treba povećati iznos za subvencije (</a:t>
                      </a:r>
                      <a:r>
                        <a:rPr lang="hr-HR" sz="1200" dirty="0" err="1">
                          <a:latin typeface="Calibri"/>
                          <a:ea typeface="Times New Roman"/>
                          <a:cs typeface="Calibri"/>
                        </a:rPr>
                        <a:t>preknjižavanje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 s drugih pozicija Ministarstva)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770F7-57EF-4344-8D29-72E48DC0A04B}" type="slidenum">
              <a:rPr lang="hr-HR"/>
              <a:pPr>
                <a:defRPr/>
              </a:pPr>
              <a:t>16</a:t>
            </a:fld>
            <a:endParaRPr lang="hr-HR"/>
          </a:p>
        </p:txBody>
      </p:sp>
      <p:graphicFrame>
        <p:nvGraphicFramePr>
          <p:cNvPr id="30740" name="Group 20"/>
          <p:cNvGraphicFramePr>
            <a:graphicFrameLocks noGrp="1"/>
          </p:cNvGraphicFramePr>
          <p:nvPr/>
        </p:nvGraphicFramePr>
        <p:xfrm>
          <a:off x="0" y="-26988"/>
          <a:ext cx="9144000" cy="6905626"/>
        </p:xfrm>
        <a:graphic>
          <a:graphicData uri="http://schemas.openxmlformats.org/drawingml/2006/table">
            <a:tbl>
              <a:tblPr/>
              <a:tblGrid>
                <a:gridCol w="684213"/>
                <a:gridCol w="3527425"/>
                <a:gridCol w="2808287"/>
                <a:gridCol w="212407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8. Strateško planiranje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 ciljevi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je  imalo jedan opći cilj određen Strateškim planom 2011.-2013., a to je postizanje makroekonomske i gospodarske stabilnosti.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Definirana su 4 posebna cilja: (1) Učinkovito upravljanje javnim financijama; (2) Pravedno i učinkovito prikupljanje poreznih prihoda; (3) Učinkovito prikupljanje carinskih prihoda, zaštita tržišta i društva te olakšavanje trgovine; (4) Jačanje kapaciteta za korištenje fondova Europske unije.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Ciljevi u Strategiji Vladinih programa 2011.-2013. i Strateškom planu 2011.-2013. nisu sasvim identični – otežano mjerenje uspješnosti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2011. za ostvarenje 89,4% strateškog plana Ministarstva potrošeno je 63,1% planiranih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Koeficijent korelacije između ostvarenja strateškog plana i postotka potrošenih sredstava je -0,39 – ne postoji nikakva povezanost između razine realizacije pojedinih strateških ciljeva i razine ostvarenja planiranih sredstava iz proračuna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je ostvarilo 22 od ukupno 39 ciljanih vrijednosti pokazatelja uspješnosti, odnosno 56,4% planiranih rezultata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najveće izdatke u okviru Ministarstva (upravljanje javnim dugom, ostali izdatke države – 02506, ne postoje nikakvi ciljevi, a time ni kriteriji vrednovanja uspješnosti u poslovanju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je uvelo obvezno strateško (trogodišnje s godišnjim revizijama, koja otežava ocjenu učinkovitosti) planiranje u proces pripreme proračuna proračunskih korisnika - Zakon o fiskalnoj odgovornosti u kontekstu proračunske politike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Strateški plan MINGORP-a 2011.-2013. sadrži 2 opća cilja  - 1. Optimalno ozračje za razvoj visoko konkurentnog gospodarstva  i 2. Jačanje sustava socijalne sigurnosti radnika, te 8 posebnih ciljeva (6 u sklopu općeg cilja 1. i 2 u sklopu općeg cilja 2.)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2012. godini Ministarstvo je definiralo tri opća cilja - prioriteta: (1) Razvoj gospodarstva kroz unapređivanje konkurentnosti industrije, jačanje energetskog sustava i gospodarenja mineralnim sirovinama; (2) Konkurentno i dinamično, na znanju temeljeno gospodarstvo uz osiguranje jednakih uvjeta poslovanja u svim dijelovima RH; (3) Razvoj i standardizacija trgovine i unutarnjeg tržišta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strateškog planiranja ne funkcionira - iskorištavanje sredstava iz proračuna u prvoj polovini 2012., nije u vezi niti sa stupnjem izvršenja aktivnosti iz strateškog plana, niti s razinom rizičnosti, a u 2011. je ta povezanost bila veća (koeficijent 0,6)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Pokazatelji su rezultata različitog obuhvata i nisu postavljeni jednako ambiciozno -  donošenje novih, ili izmjene i dopune zakonskih i podzakonskih propisa, davanje uputa i mišljenja, odgovori na upite i slično nisu rezultati, nego mjere ili instrumenti ostvarivanja rezultata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Zadovoljena je metodologija izrade vizije, definiranja strateških ciljeva, načini ostvarenja, proračuna - postoji formalni sustav praćenja i izvještavanja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Definirano je 5 općih i 18 posebnih ciljeva za razdoblje od 2011. - 2013. godine.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Opći ciljevi su: (1) Konkurentan i održiv poljoprivredno-prehrambeni i ribarski sektor; (2) Zaštita zdravlja ljudi, životinja i bilja te zaštita interesa potrošača; (3) Poboljšanje uvjeta života na ruralnom prostoru; (4) Održivo gospodarenje šumskim resursima; (5) Održivi razvoj vodnog gospodarstva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Zadovoljena je metodologija izrade vizije, definiranja strateških ciljeva, načini ostvarenja, proračuna - postoji formalni sustav praćenja i izvještavanja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2E1C2-CB95-433B-8127-FEF879D9BB9D}" type="slidenum">
              <a:rPr lang="hr-HR"/>
              <a:pPr>
                <a:defRPr/>
              </a:pPr>
              <a:t>17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83568"/>
                <a:gridCol w="3528392"/>
                <a:gridCol w="2808312"/>
                <a:gridCol w="2123727"/>
              </a:tblGrid>
              <a:tr h="3332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PODRUČJA</a:t>
                      </a:r>
                      <a:endParaRPr lang="hr-HR" sz="105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Ministarstvo financija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Ministarstvo gospodarstva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Ministarstvo poljoprivrede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5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Calibri"/>
                          <a:ea typeface="Times New Roman"/>
                          <a:cs typeface="Calibri"/>
                        </a:rPr>
                        <a:t>8. Strateško planiranje</a:t>
                      </a:r>
                      <a:endParaRPr lang="hr-H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Calibri"/>
                          <a:ea typeface="Times New Roman"/>
                          <a:cs typeface="Calibri"/>
                        </a:rPr>
                        <a:t>i ciljevi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U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procese pripreme plana formalno su uključene sve ustrojstvene jedinice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 rade se sustavne analize stanja, već se koriste postojeće podloge i spoznaje iz redovitog poslovanja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plan zapravo još uvijek nije zaživio kao upravljački alat i pomoć u donošenju odluka - tek planiranje i praćenje izvršenja proračuna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Ministarstvo godišnje prikuplja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strateške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planove proračunskih korisnika – sinteza ciljeva u Strategiji programa VRH (upitna uporaba od strane VRH)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Zadovoljena je metodologija izrade vizije, definiranja strateških ciljeva, načini ostvarenja, proračuna - postoji formalni sustav praćenja i izvještavanja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Djelomično postoje akcijski planovi, participativni pristup, javna rasprava, jasan sustav odgovornosti i kapaciteti za praćenje provedbe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Nema sustava za vrednovanje ostvarenja strategije - nema posebne organizacijske jedinica za strateško planiranje i vrednovanje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 Strateškom planu nema definiranih ciljeva za Financijsku policiju, Agenciju za reviziju sustava provedbe programa EU i SAFU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 postoji strategija upravljanja rizicima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Analiza rashoda po posebnim ciljevima ukazala je da je jako mali dio ukupnih rashoda Ministarstva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povezan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 ostvarivanjem posebnih ciljeva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plan je u 2011. bio još uvijek više formalni dokument nego dokument s prioritetima koje valja i realizirati - ministarstvo u velikoj mjeri nije poštivalo vlastite upute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Opći cilj je definiran jako široko, a uspješnost se ostvarivanja posebnih ciljeva mjeri s malim brojem pokazatelja uspješnosti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Nije identificiran niti jedan pokazatelj učinka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Djelomično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postoje akcijski planovi, participativni pristup, javna rasprava, jasan sustav odgovornosti i kapaciteti za praćenje provedbe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Nema sustava za vrednovanje ostvarenja strategije - nema posebne organizacijske jedinica za strateško planiranje i vrednovanje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 postoji strategija upravljanja rizicima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Analiza rashoda po posebnim ciljevima ukazala je da je jako mali dio ukupnih rashoda Ministarstva financija povezan s ostvarivanjem posebnih ciljeva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Nema sustava za vrednovanje ostvarenja strategije - nema posebne organizacijske jedinica za strateško planiranje i vrednovanje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Strateško planiranje (izrada i praćenje realizacije strateškog plana) definirani su uredbama i pravilnicima ustrojstvenih jedinica sudionica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Zakon o proračunu i Upute Ministarstva financija nisu dovoljne za jasno definiranje nadležnosti i odgovornosti ustrojstvenih jedinica - potrebni su i interni akti (procedure donošenja strateških dokumenata)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Definirane su</a:t>
                      </a:r>
                      <a:r>
                        <a:rPr lang="hr-HR" sz="1200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ovlasti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 odgovornosti za realizaciju postavljenih ciljeva programa/projekata/aktivnosti, ali rukovoditelji uprava nemaju službene ovlasti za upravljanje proračunskim sredstvima – nema upravljačke odgovornosti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Djelomično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postoje akcijski planovi, participativni pristup, javna rasprava, jasan sustav odgovornosti i kapaciteti za praćenje provedbe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Nema sustava za vrednovanje ostvarenja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strategije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Nema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posebne organizacijske jedinica za strateško planiranje i vrednovanje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 postoji strategija upravljanja rizicima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Analiza rashoda po posebnim ciljevima ukazala je da je jako mali dio ukupnih rashoda Ministarstva financija povezan s ostvarivanjem posebnih ciljeva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Nema sustava za vrednovanje ostvarenja strategije - nema posebne organizacijske jedinica za strateško planiranje i vrednovanje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D212-8369-45E8-A705-6B1B92689A55}" type="slidenum">
              <a:rPr lang="hr-HR"/>
              <a:pPr>
                <a:defRPr/>
              </a:pPr>
              <a:t>18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99592"/>
                <a:gridCol w="2448272"/>
                <a:gridCol w="3024336"/>
                <a:gridCol w="2771799"/>
              </a:tblGrid>
              <a:tr h="3332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PODRUČJA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financija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gospodarstva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poljoprivrede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5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8.a. </a:t>
                      </a:r>
                      <a:endParaRPr lang="hr-HR" sz="1100" b="1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Preporuke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za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strateško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planiranje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ostvarivanja ciljeva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plan treba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sadržavati jasnu podjelu nadležnosti za svaku ustrojstvenu jedinicu – definirani pokazatelji rezultata i učinaka osnova za praćenje uspješnosti obavljanja aktivnosti po ustrojstvenoj jedinici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Ciljevi postavljeni strateškim planom trebaju jasno odražavati hijerarhiju prioriteta, pa tako i u potrošnji sredstava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Strategija programa VRH treba biti povezana s „Nacionalnim razvojnim planom“ – tek ga treba izraditi (umjesto „Strateškog okvira za razvoj 2006.-2013.“ prethodne Vlade) i povezati s ostalim nacionalnim razvojnim dokumentima – zadatak VRH da identificira ključne probleme hrvatskog gospodarstva i kako ih riješiti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 izradi proračuna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razdvojiti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izdatke po ustrojstvenim jedinicama (primjer MINGO 2013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.),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identificirati ciljeve i rizike, te individualizirati odgovornost za izvršenje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ciljeva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bi plan trebao sadržavati jasnu podjelu nadležnosti za svaku ustrojstvenu jedinicu – definirani pokazatelji rezultata i učinaka osnova za praćenje uspješnosti obavljanja aktivnosti po ustrojstvenoj jedinici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Ciljevi postavljeni strateškim planom trebaju jasno odražavati hijerarhiju prioriteta, pa tako i u potrošnji sredstava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Ciljevi su definirani jako široko - svaki poseban cilj može značiti zaseban opći cilj za koji bi trebalo detaljnije definirati posebne ciljeve, načine njihovog ostvarivanja i pokazatelje učinaka i rezultata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 izradi programa i definiranju ciljeva po ministarstvima treba sadržajno, a ne samo formalno uključiti sve jedinice (zavode, agencije, ustanove) - njihovi programi rada često nemaju veze s radom ministarstva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 planiranje aktivno uključiti ključne osobe, a ne samo niže rangirane činovnike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Kao prioritetne programe (ne samo ministarstva nego i VRH) treba istaknuti informatičko opremanje, usvajanja normi, standardizacija, izrade registara, upisnika, akreditacije, certificiranja i jačanje kapaciteta za povlačenje sredstava iz EU sredstava i </a:t>
                      </a:r>
                      <a:r>
                        <a:rPr lang="hr-HR" sz="1200" dirty="0" err="1" smtClean="0">
                          <a:latin typeface="Calibri"/>
                          <a:ea typeface="Times New Roman"/>
                          <a:cs typeface="Calibri"/>
                        </a:rPr>
                        <a:t>monitoring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bi plan trebao sadržavati jasnu podjelu nadležnosti za svaku ustrojstvenu jedinicu – definirani pokazatelji rezultata i učinaka osnova za praćenje uspješnosti obavljanja aktivnosti po ustrojstvenoj jedinici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Ciljevi postavljeni strateškim planom trebaju jasno odražavati hijerarhiju prioriteta, pa tako i u potrošnji sredstava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Napraviti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strateški okvir za ruralni razvoj i programiranje mjera ruralnog razvoja u skladu s novim europskim okvirom za ruralni razvoj nakon 2013.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Ustrajati na prijenosu znanja, informiranju, edukaciji i </a:t>
                      </a:r>
                      <a:r>
                        <a:rPr lang="hr-HR" sz="1200" dirty="0" err="1">
                          <a:latin typeface="Calibri"/>
                          <a:ea typeface="Times New Roman"/>
                          <a:cs typeface="Calibri"/>
                        </a:rPr>
                        <a:t>savjetodavstvu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 s većom potporom malim i mladim farmerima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Poticati malo poduzetništvo u poljoprivredi, kooperaciju u proizvodno-prehrambenom lancu, promociju lokalnih i autohtonih proizvoda, mjere za upravljanje rizikom, obnovljive izvore energije, proizvodnju s manjom potrošnjom ugljika, promociju socijalne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uključenosti,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smanjenja siromaštva u ruralnim područjima, te dodatno osnaženu ulogu LEADER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programa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803B3-C059-4BF3-BFF8-E671AA06830D}" type="slidenum">
              <a:rPr lang="hr-HR"/>
              <a:pPr>
                <a:defRPr/>
              </a:pPr>
              <a:t>19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99592"/>
                <a:gridCol w="2448272"/>
                <a:gridCol w="3024336"/>
                <a:gridCol w="2771799"/>
              </a:tblGrid>
              <a:tr h="3332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400" b="1" dirty="0">
                          <a:solidFill>
                            <a:schemeClr val="bg1"/>
                          </a:solidFill>
                        </a:rPr>
                        <a:t>PODRUČJA</a:t>
                      </a:r>
                      <a:endParaRPr lang="hr-H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financija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gospodarstva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</a:rPr>
                        <a:t>Ministarstvo poljoprivrede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3" marR="46633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55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Times New Roman"/>
                          <a:cs typeface="Calibri"/>
                        </a:rPr>
                        <a:t>8.a. </a:t>
                      </a:r>
                      <a:endParaRPr lang="hr-HR" sz="1100" b="1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Preporuke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za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strateško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planiranje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hr-HR" sz="1100" b="1" dirty="0">
                          <a:latin typeface="Calibri"/>
                          <a:ea typeface="Times New Roman"/>
                          <a:cs typeface="Calibri"/>
                        </a:rPr>
                        <a:t>ostvarivanja ciljeva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Utvrditi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metodološke osnove za definiranje polaznih vrijednosti indikatora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Treba definirati mjerljive ciljeve, koji su pod utjecajem jedinice koja ih ostvaruje, a ne ciljeve opće naravi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Definirati ciljeve i kriterije za izdatke u okviru glave Ostali izdaci države - 02506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Izradu proračunskih programa, njihovo izvršavanje s procjenom rizika bi trebalo programski poduprijeti kroz razvitak web aplikacije i ujednačavanje prakse rada po svim ministarstvima, te učiniti objavu o realizaciji ciljeva s odgovornim osobama, javno dostupnom na webu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Izvještaj o primjeni fiskalnih pravila (2012) treba iskoristiti za jačanje odgovornosti, te ozakonjenje posljedica za nepridržavanje fiskalnih pravila, počevši od razine ministara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Tražiti od nadležnih ministara da automatski ponude ostavku na raspolaganje ukoliko izvještaj o primjeni fiskalnih pravila nije prihvaćen za njegovo ministarstvo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Ostale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tekuće aktivnosti (projekti sekundarnog značaja) postaviti prema načelu „nultog proračunskog planiranja“ (proračun 2013.) s izuzetkom održavanja opreme u okviru kapitalnih projekata (otkloniti ustaljenu i nedopustivu praksu da se rebalansima proračuna zakidaju upravo te stavke)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Utvrditi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metodološke osnove za definiranje polaznih vrijednosti indikatora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Definirati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mjerljive ciljeve, koji su pod utjecajem jedinice koja ih ostvaruje, a ne ciljeve opće naravi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Izradu proračunskih programa, njihovo izvršavanje s procjenom rizika bi trebalo programski poduprijeti kroz razvitak web aplikacije i ujednačavanje prakse rada po svim ministarstvima, te učiniti objavu o realizaciji ciljeva s odgovornim osobama, javno dostupnom na webu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Izvještaj o primjeni fiskalnih pravila (2012.)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iskoristiti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za jačanje odgovornosti, te ozakonjenje posljedica za nepridržavanje fiskalnih pravila, počevši od </a:t>
                      </a: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ministara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Tražiti od nadležnih ministara da automatski ponude ostavku na raspolaganje ukoliko izvještaj o primjeni fiskalnih pravila nije prihvaćen za njegovo ministarstvo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Utvrditi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metodološke osnove za definiranje polaznih vrijednosti indikatora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 smtClean="0">
                          <a:latin typeface="Calibri"/>
                          <a:ea typeface="Times New Roman"/>
                          <a:cs typeface="Calibri"/>
                        </a:rPr>
                        <a:t>Definirati </a:t>
                      </a: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mjerljive ciljeve, koji su pod utjecajem jedinice koja ih ostvaruje, a ne ciljeve opće naravi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Izradu proračunskih programa, njihovo izvršavanje s procjenom rizika bi trebalo programski poduprijeti kroz razvitak web aplikacije i ujednačavanje prakse rada po svim ministarstvima, te učiniti objavu o realizaciji ciljeva s odgovornim osobama, javno dostupnom na webu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Izvještaj o primjeni fiskalnih pravila (2012) treba iskoristiti za jačanje odgovornosti, te ozakonjenje posljedica za nepridržavanje fiskalnih pravila, počevši od razine ministara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lvl="0" indent="-1778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200" dirty="0">
                          <a:latin typeface="Calibri"/>
                          <a:ea typeface="Times New Roman"/>
                          <a:cs typeface="Calibri"/>
                        </a:rPr>
                        <a:t>Tražiti od nadležnih ministara da automatski ponude ostavku na raspolaganje ukoliko izvještaj o primjeni fiskalnih pravila nije prihvaćen za njegovo ministarstvo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492375"/>
            <a:ext cx="9144000" cy="1500188"/>
          </a:xfrm>
        </p:spPr>
        <p:txBody>
          <a:bodyPr rtlCol="0">
            <a:normAutofit fontScale="55000" lnSpcReduction="20000"/>
          </a:bodyPr>
          <a:lstStyle/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SAŽETAK I PREPORUKE – MINISTARSTVA</a:t>
            </a:r>
          </a:p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3600" dirty="0" smtClean="0"/>
              <a:t>Institucionalni okviri, organizacija, zaposleni, proračun, ekonomska politika, obveze, program, planiranje, svrsishodnost, kontrola i upravljanje</a:t>
            </a:r>
            <a:endParaRPr lang="hr-H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9DEA2-2904-4FE7-A6B5-A58D030366EE}" type="slidenum">
              <a:rPr lang="hr-HR"/>
              <a:pPr>
                <a:defRPr/>
              </a:pPr>
              <a:t>2</a:t>
            </a:fld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4" name="Picture 9" descr="eiz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392863"/>
            <a:ext cx="21605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http://t3.gstatic.com/images?q=tbn:ANd9GcSKxYS-pOeCVIcO0GxBLjcfJTjD60oCg_ehESTAGI_BD079s0b_7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88913"/>
            <a:ext cx="3162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5-8-2-grb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1900" y="4005263"/>
            <a:ext cx="9318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9750" y="5219700"/>
            <a:ext cx="2447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Ministarstvo financija</a:t>
            </a:r>
          </a:p>
        </p:txBody>
      </p:sp>
      <p:pic>
        <p:nvPicPr>
          <p:cNvPr id="15368" name="Picture 9" descr="5-8-2-grb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040188"/>
            <a:ext cx="90328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5-8-2-grb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4040188"/>
            <a:ext cx="9048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59113" y="5219700"/>
            <a:ext cx="27368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Ministarstvo gospodarstva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5229225"/>
            <a:ext cx="2881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Ministarstvo poljoprivrede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89D5A-C865-47E5-AC6D-E46BAD449B3C}" type="slidenum">
              <a:rPr lang="hr-HR"/>
              <a:pPr>
                <a:defRPr/>
              </a:pPr>
              <a:t>20</a:t>
            </a:fld>
            <a:endParaRPr lang="hr-HR"/>
          </a:p>
        </p:txBody>
      </p:sp>
      <p:graphicFrame>
        <p:nvGraphicFramePr>
          <p:cNvPr id="34836" name="Group 20"/>
          <p:cNvGraphicFramePr>
            <a:graphicFrameLocks noGrp="1"/>
          </p:cNvGraphicFramePr>
          <p:nvPr/>
        </p:nvGraphicFramePr>
        <p:xfrm>
          <a:off x="0" y="-26988"/>
          <a:ext cx="9144000" cy="7040563"/>
        </p:xfrm>
        <a:graphic>
          <a:graphicData uri="http://schemas.openxmlformats.org/drawingml/2006/table">
            <a:tbl>
              <a:tblPr/>
              <a:tblGrid>
                <a:gridCol w="900113"/>
                <a:gridCol w="3311525"/>
                <a:gridCol w="2592387"/>
                <a:gridCol w="233997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9.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ostvarivanje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svrsishodnosti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Ustrojstvene jedinice izvještavaju o provedenim aktivnostima i postignutim ciljevima (godišnji plan rada), ali ne i o realizaciji financijskog plana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internih izvješća se svodi samo na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izviješća o izvršenim plaćanjima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Ključni su poslovni procesi po ustrojstvenim jedinicama dokumentirani kroz knjige poslovnih procesa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Proračunski korisnici druge razine izrađuju dodatna izvješća uz propisana financijska izvješća, ali to su samo izviješća Carinske i Porezne uprave o naplati prihoda, stanju potraživanja i obveza, a ne izvještaji za praćenje financijskog upravljanja  i kontrola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Informatička je povezanost s drugom razinom uspostavljena kroz sustav državne riznice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Strateški plan Ministarstva za razdoblje od 2012.- 2014. usklađen je s prethodnim - opći cilj i četiri posebna cilja nisu promijenjeni u odnosu na 2011.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 2011. ostvareno je 89,4% strateškog plana, a potrošeno je u odnosu na plan 63,1%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 postoji veza između ostvarenja ciljeva, razine rizika i potrošenih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Mala je korelacija između ostvarenja aktivnosti iz strateškog plana i iskorištenja proračuna (čak negativna kod cilja 2), što upućuje na nepovezanost između ispunjavanja strateških ciljeva i povlačenja sredstava iz proračuna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Koeficijenti korelacije između razine rizičnosti i ostvarenje bilo strateškog plana bilo proračunskih sredstava, očekivano su negativni - veće razine rizika znače manja ostvarenja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2011. za 20 od ukupno 104 pokazatelja rezultata nema mogućnosti praćenja ostvarenja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30 pokazatelja rezultata nije ostvareno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ne može pratiti, ili ne ispunjava gotovo polovinu pokazatelja ostvarivanja rezultata po općim ciljevima, premda su planirana sredstva za te ciljeve u 2011. gotovo u potpunosti iskorištena - onemogućeno povezivanje proračunskih rashoda s ostvarivanjem strateških ciljeva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 postoji korelacija između ostvarenja aktivnosti iz strateškog plana i iskorištenja proračuna (čak negativna ukupna – 0,04, i negativna kod tri od pet ciljeva)  što upućuje na nepovezanost između ispunjavanja strateških ciljeva i povlačenja sredstava iz proračuna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Koeficijenti korelacije između razine rizičnosti i ostvarenja strateškog plana su negativni (-0,45) i ukazuju na relativno dobru procjenu rizičnosti ostvarenja pojedinih programa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Koeficijenti korelacije između razine rizičnosti i iskorištenja proračuna je vrlo malen (0,09), što znači da pridruživanje rizika pojedinim programima nema uporišta u stvarnosti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CA417-D432-47AD-B9C0-914271AD6EA5}" type="slidenum">
              <a:rPr lang="hr-HR"/>
              <a:pPr>
                <a:defRPr/>
              </a:pPr>
              <a:t>21</a:t>
            </a:fld>
            <a:endParaRPr lang="hr-HR"/>
          </a:p>
        </p:txBody>
      </p:sp>
      <p:graphicFrame>
        <p:nvGraphicFramePr>
          <p:cNvPr id="35861" name="Group 21"/>
          <p:cNvGraphicFramePr>
            <a:graphicFrameLocks noGrp="1"/>
          </p:cNvGraphicFramePr>
          <p:nvPr/>
        </p:nvGraphicFramePr>
        <p:xfrm>
          <a:off x="0" y="-26988"/>
          <a:ext cx="9144000" cy="6896101"/>
        </p:xfrm>
        <a:graphic>
          <a:graphicData uri="http://schemas.openxmlformats.org/drawingml/2006/table">
            <a:tbl>
              <a:tblPr/>
              <a:tblGrid>
                <a:gridCol w="900113"/>
                <a:gridCol w="3311525"/>
                <a:gridCol w="2592387"/>
                <a:gridCol w="233997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40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9.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ostvarivanje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svrsishodnosti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Najslabije ostvarenje je na aktivnosti Pripreme programskih dokumenata, a mali su iznosi utrošeni za jačanje kapaciteta za vođenje politike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 postoje nikakve aktivnosti, a time niti kriteriji za upravljanje javnim dugom –najveći iznos u rashodima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Rizici se utvrđuju na razini ciljeva programa / projekata / aktivnosti i  na razini ciljeva sadržanih u godišnjim planovima rada, dokumentiraju se u planskim dokumentima i registrima rizika, ali nema sustava izvješćivanja – upravljanje rizicima tek na teorijskoj razini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Korištena su i sredstva EU u okviru projekta IPA 2007 - Nabavka opreme za potrebe suzbijanja krijumčarenja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Veliki broj postavljenih ciljanih vrijednosti koje nisu ostvarene i veliki postotak utrošenih sredstava ukazuju na nerealno planiranje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Premda Ministarstvo sastavlja upute za strateško planiranje i uspostavu veze s proračunom izražena je slaba povezanost Strateškog plana i Proračuna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Najveći je rizik da se poseban cilj 1.1. Učinkovitije upravljanje javnim financijama neće ostvariti zbog ljudskih resursa – neefikasna i spora komunikacija ustrojstvenih jedinica, manjak zaposlenih i znanja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Manjkavost procjene rizika - nema razrađenog plana u slučaju da se rizici ostvare, a željeni cilj ne može ispuniti na što preraspodijeliti novac namijenjen ostvarivanju tog cilja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Premda je čak 97,0% ukupnih rashoda bilo iskorišteno za financiranje općeg cilja 2. Jačanje sustava socijalne sigurnosti radnika (rashodi za mirovine i postizanje ciljeva vezanih za unaprjeđenje mirovinskog osiguranja), Ministarstvo ne raspolaže s podacima potrebnim za procjenu uspješnosti ostvarivanja posebnog cilja održivosti sustava mirovinskog osiguranja u uvjetima starenja stanovništva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prvi opći cilj, Optimalno ozračje za razvoj visoko konkurentnog gospodarstva, utrošeno je samo 3,0% rashoda (jačanje konkurentnosti gospodarskih subjekata, razvoj poduzetničke infrastrukture, postizanje razvijenog i konkurentnog tržišta rada i drugi)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Nakon reorganizacije nije izrađena precizna diobena bilanca - pojedine pozicije i troškovi su zapravo troškovi drugih ministarstava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Manjkavost procjene rizika - nema razrađenog plana u slučaju da se rizici ostvare, a željeni cilj ne može ispuniti, na što preraspodijeliti novac namijenjen ostvarivanju tog cilja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Prosječna razina rizičnosti je 4,2% uz visoku izraženost rizika za cilj održivi razvoj vodnog gospodarstva (7,0), te za cilj Zaštita zdravlja ljudi, životinja i bilja i interesa potrošača (5,4)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Ukupno je ostvareno 66,7% planiranih pokazatelja, za što je potrošeno 92,9% planiranih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čak 11 od ukupno 19 pokazatelja učinka nema podataka o ostvarenim vrijednostima u 2011. godini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Pomoćnici ministra i načelnici sektora samostalno ne raspolažu proračunom svoje uprave/sektora i ne prate koliko su u financijskom smislu bili uspješni u realizaciji postavljenih ciljeva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Manjkavost procjene rizika - nema razrađenog plana u slučaju da se rizici ostvare, a željeni cilj ne može ispuniti na što preraspodijeliti novac namijenjen ostvarivanju tog cilja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5C9A3-911C-4782-BAC5-8814B107282D}" type="slidenum">
              <a:rPr lang="hr-HR"/>
              <a:pPr>
                <a:defRPr/>
              </a:pPr>
              <a:t>22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735262"/>
                <a:gridCol w="2592388"/>
                <a:gridCol w="29162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9.a.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Preporuke za poboljšanje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Standardizirati metodologiju izrade Primopredajnog zapisnika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plan izobrazbe za zaposlenike i individualne godišnje planove rada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Katalog pokazatelja uspješnosti za sve razine praćenja – rezultata (projekti/aktivnosti), ishoda (mjere) i učinaka (ciljevi)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Utvrditi rizike na razini ciljeva programa/projekata/aktivnosti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Dokumentirati rizike u planskim dokumentima i uspostaviti sustav izvještavanja o rizicima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Razraditi pisane procedure za  proces izrade i realizacije strateškog plana, proces upravljanja imovinom i proces naplate vlastitih prihoda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Definirati procedure za provođenje  naknadnih kontrola trošenja proračunskih sredstava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Pomoćnicima ministra i načelnicima sektora omogućiti samostalno raspolaganje proračunom uprave/sektora – osnova za praćenje financijske uspješnosti i realizaciji ciljeva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Zbog kvalitetnijeg praćenja izvršavanja financijskog plana potrebno je sastavljati izvješća o: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nepodmirenim obvezama po programima/projektima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ugovorenim, a još nefakturiranim obvezama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ostvarenim rezultatima programa/projekata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izvršenim plaćanjima za određene projekte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izvršenju financijskog plana prema aktivnostima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naplaćenim/nenaplaćenim prihodima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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izvršenju programa rada i slično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Centralizirati obračun plaća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Uspostaviti registar upravnih predmeta i umrežiti ga s Ministarstvom uprave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Razviti učinkovit sustav analize rizika i naknadnih kontrola i provjera u Poreznoj i Carinskoj upravi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Standardizirati metodologiju izrade Primopredajnog zapisnika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plan izobrazbe za zaposlenike i individualne godišnje planove rada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Katalog pokazatelja uspješnosti za sve razine praćenja – rezultata (projekti/aktivnosti), ishoda (mjere) i učinaka (ciljevi)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Utvrditi rizike na razini ciljeva programa / projekata / aktivnosti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Dokumentirati rizike u planskim dokumentima i uspostaviti sustav izvještavanja o rizicima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Razraditi pisane procedure za  proces izrade i realizacije strateškog plana, proces upravljanja imovinom i proces naplate vlastitih prihoda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Definirati procedure za provođenje  naknadnih kontrola trošenja proračunskih sredstava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Kontrolirati na licu mjesta uzorkom krajnjih korisnika druge razine proračuna i vrednovati njihov FMC sustav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Detaljnije razraditi ekonomsku klasifikaciju u odnosu na razinu propisanu Pravilnikom o proračunskom računovodstvu i Računskom planu (peta razina)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Pomoćnicima ministra i načelnicima sektora omogućiti samostalno raspolaganje proračunom uprave/sektora – osnova za praćenje financijske uspješnosti i realizaciji ciljeva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Pratiti troškove/prihode po programima, projektima, aktivnostima i po ustrojstvenim jedinicama Ministarstva - proračun za 2013.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Centralizirati obračun plaća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Uspostaviti registar upravnih predmeta i umrežiti ga s Ministarstvom uprave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Standardizirati metodologiju izrade Primopredajnog zapisnika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plan izobrazbe za zaposlenike i individualne godišnje planove rada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cjelovitu strategiju upravljanja rizicima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snimak i pisane procedure procesa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Katalog pokazatelja uspješnosti za sve razine praćenja – rezultata (projekti/aktivnosti), ishoda (mjere) i učinaka (ciljevi)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Predstoje osnovne reforme u uspostavi sustava financijskog upravljanja i kontrola - standardizirati poslovanje kroz poslovne procedure, razviti računovodstveni i informacijski sustav za praćenje i davanje kvalitetnih informacija upravljačima za  donošenje odluka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Nastaviti s radom na uvođenju strateškog i programskog planiranja - izravnije povezati strateške ciljeve s dnevnim aktivnostima, uvesti praćenje uspješnosti ispunjavanja ciljeva na osnovi dobro definiranih indikatora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Detaljnije razraditi ekonomsku klasifikaciju u odnosu na razinu propisanu Pravilnikom o proračunskom računovodstvu i Računskom planu (peta razina)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Pomoćnicima ministra i načelnicima sektora omogućiti samostalno raspolaganje proračunom uprave/sektora – osnova za praćenje financijske uspješnosti i realizaciji ciljeva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Normativno i provedbeno internim aktima poboljšati suradnju prve i druge razine proračunskih korisnika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Pratiti troškove/prihode po programima, projektima, aktivnostima i po ustrojstvenim jedinicama Ministarstva - proračun za 2013.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Centralizirati obračun plaća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Uspostaviti registar upravnih predmeta i umrežiti ga s Ministarstvom uprave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7C587-E2AB-4AB8-B413-CE4E1BEFF8AA}" type="slidenum">
              <a:rPr lang="hr-HR"/>
              <a:pPr>
                <a:defRPr/>
              </a:pPr>
              <a:t>23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911976"/>
        </p:xfrm>
        <a:graphic>
          <a:graphicData uri="http://schemas.openxmlformats.org/drawingml/2006/table">
            <a:tbl>
              <a:tblPr/>
              <a:tblGrid>
                <a:gridCol w="755650"/>
                <a:gridCol w="2447925"/>
                <a:gridCol w="3168650"/>
                <a:gridCol w="27717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10. Kontrola i upravljanje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Nacrt mišljenja Državne revizije za 2011. godinu je bezuvjetno pozitivan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Postoje razrađene pisane procedure osim za proces povrata neopravdano utrošenih ili pogrešno isplaćenih proračunskih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Provode se kontrole namjenskog trošenja proračunskih sredstava, ali nema definiranih procedura niti terenske provjere kod korisnika proračuna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Nema ovlasti kontrole poslovnih subjekata pod nadzorom Ministarstva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Prati se izvršavanje financijskog plana – upozoravaju se ustrojstvene jedinice (nositelji poslova, aktivnosti i projekata) o stanju, da ne dođe probijanja planskih stavki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Detaljnije se razrađuje ekonomska klasifikacija u odnosu na razinu propisanu Pravilnikom o proračunskom računovodstvu i Računskom planu - troškovi se prate analitički za potrebe analiza i izvještavanja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Troškovi/prihodi se prate po programima, projektima, aktivnostima, ali ne i po  ustrojstvenim jedinicama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Državna revizija je dala uvjetno mišljenje za 2010., a vjerojatno i za 2011. (kontrola državnih potpora, FGS, Fond za zapošljavanje)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Proveden je nadzor od strane Ministarstva financija - zabilježene brojne primjedbe, a najznačajnije se odnose na neevidentiranje obveza prema FGS i nepouzdanost računovodstvenih podataka (sumnja u kvalitetu kontrolnog i sustava upravljanja)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Poslovi koordinacije razvoja financijskog upravljanja i kontrola stavljeni su u nadležnost ustrojstvene jedinice za financije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Međusobna suradnja prve i druge razine proračunskih korisnika nije detaljnije uređena internim aktima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 sastavlja se plan izobrazbe za zaposlenike, ali se vode očevidnici izobrazbe zaposlenika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godišnjim planovima rada ne dodjeljuju se zadaci/aktivnosti po zaposlenicima – nema praćenja individualne uspješnosti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Rizici se utvrđuju na razini ciljeva programa/projekata/aktivnosti i na razini ciljeva sadržanih u godišnjim planovima rada, dokumentiraju se u registrima rizika (ne i planovima), ali nema izvještavanja o rizicima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Nema razrađenih pisanih procedura za izradu i realizaciju strateškog plana, upravljanje imovinom i naplatu vlastitih prihoda, niti procedura za naknadne kontrole trošenja proračunskih sredstava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Tijekom 2012. provedena je revizija za 2011. i izdano uvjetno mišljenje - evidentiranje i iskazivanje imovine, rashoda za subvencije, rashoda za intelektualne i osobne usluge, rashoda aktivnosti Održivi razvitak područja i zajednica koje ovise o ribarstvu, te koncesije za korištenje poljoprivrednog zemljišta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Uspostava FMC sustava - poslovne procedure, računovodstveni i informacijski sustav, praćenje poslovanja i davanje kvalitetnih informacija upravljačima za donošenje odluka je tek u inicijalnoj fazi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Nema razrađenih pisanih procedura za niti jedan od procesa – bez standarda i mogućnosti uspostave sustava unutarnjih kontrola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Poslovni sustavi (financije, nabava i ugovaranje, materijalne evidencije, kadrovi i sl.) nisu podržani odgovarajućom informatičkom tehnologijom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Ključni poslovni procesi unutar ustrojstvenih jedinica nisu dokumentirani, a proračunski korisnici druge razine ne izrađuju redovita dodatna izvješća nego samo na upit - ne prati se sustav financijskog upravljanja i kontrola na razini proračunskih korisnika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4CFC7-DF63-43A4-B1DC-C5A8A0E97446}" type="slidenum">
              <a:rPr lang="hr-HR"/>
              <a:pPr>
                <a:defRPr/>
              </a:pPr>
              <a:t>24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911976"/>
        </p:xfrm>
        <a:graphic>
          <a:graphicData uri="http://schemas.openxmlformats.org/drawingml/2006/table">
            <a:tbl>
              <a:tblPr/>
              <a:tblGrid>
                <a:gridCol w="755650"/>
                <a:gridCol w="2447925"/>
                <a:gridCol w="3168650"/>
                <a:gridCol w="27717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10. Kontrola i upravljanje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Interni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ex ante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i interni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ex post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nadzor reguliran je Zakonom o sustavu financijskih kontrola u javnom sektoru iz 2006., podzakonskim aktima i uputama  Ministarstva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Interni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ex ante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nadzor oslanja se uglavnom na Zakonom definirane komponente financijskog upravljanja i kontrole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Eksterne naknadne kontrole regulirane su kroz institut Državne revizije, Zakonom o državnoj reviziji i Zakonom o državnom uredu za reviziju - nadzor se obavlja po prijavi ili po nalogu Ministra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Ministarstvo je u užem smislu FMC sustav uglavnom zadovoljavajući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Ocjena interne revizije za Porezne upravu nije zadovoljavajuća - nedovoljno kvalitetno funkcioniranje kontrolnog sustava i stupnja implementacije financijskih i drugih kontrola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Interna revizija sustava FMC kod Carinske uprave (2011.) utvrdila je, da sustav djelomično zadovoljava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Službi za internu reviziju sistematizirano je 15, a popunjeno 12 radnih mjesta - djelatnost je ograničena samo na  ministarstvo u užem smislu, Carinsku i Poreznu upravu, a bez nadležnosti nadzora eksternih subjekata u ingerenciji Ministarstva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Nema terenske kontrole – kontrola se obavlja na osnovi izviješća krajnjih korisnika i ugovora o namjenskom korištenju sredstava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Nema internih procedura i uputa o načinu suradnje i aktivnostima s korisnicima druge razine – ne prate se i informatički su nepovezani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Tek ja započeto povezivanje strateških ciljeva, programa (aktivnosti i projekata) s radom i odgovornostima ustrojstvenih jedinica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Nerazvijeno je interno izvještavanje – upravljačima nedostaju kvalitetne podloge za donošenje odluka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Samostalni odjel interne revizije funkcionalno je ustrojen, hijerarhijski odgovoran samom Ministru i kadrovski popunjen, ali je djelatnost ograničena na ministarstvo u užem smislu bez ovlaštenja za nadzor nad institucijama u ingerenciji ministarstva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Najznačajniji angažman Odjela vezan je uz revidiranje po zahtjevima ARPA (čak do 90%), ali je izražen nedostatak resursa (nedostatna informatička opremljenost), ovlasti i autoriteta za kvalitetno obavljanje zadataka i nametanje korektivnih mjera – posljedica je ponavljanje nepravilnosti korisnika proračuna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Interni revizori nisu kontrolirani na način kako Standardi zahtijevaju, a jedino vrednovanje radi ARPA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Provedena je kontrola usklađenosti koeficijenata za obračun plaća u agencijama i institucijama u nadležnosti Ministarstva – većina nema usklađene koeficijente i postoji popriličan normativni nered i neusklađenost s zakonom naslijeđeni iz 2011. 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Informatička povezanost s drugom razinom uspostavljena je kroz sustav Državne riznice, a na razini Ministarstva nije osigurano praćenje funkcioniranja sustava financijskog upravljanja i kontrola druge razine proračunskih korisnika (glava)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Međusobna suradnja između prve i druge razine proračunskih korisnika nije detaljnije uređena internim aktima, a Ministarstvo nema saznanja o uređenosti sustava financijskog upravljanja i kontrolnih aktivnosti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Samostalna služba za unutarnju reviziju funkcionalno je ustrojena sukladno odredbama Zakona, hijerarhijski odgovorna samom ministru, a od sistematiziranih 16 popunjeno je 10 radnih mjesta (nepoznata metodologija sistematizacije), ali je ograničena samo na Ministarstvo bez nadležnosti nad eksternim subjektima u resoru - Služba revidira i po zahtjevima ARPA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Interni revizori nisu kontrolirani na način kako standardi zahtijevaju, a jedino vrednovanje radi ARPA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Tehnološki je Odjel interne revizije  solidno opremljen, ne koristi se revizijski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software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za radnu dokumentaciju, ali je u fazi implementacije za revizorski alat ACL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Značajan je nedostatak, da tijela Ministarstva, primjerice Služba za FMC, računovodstvo i osobito interna revizija nemaju ovlasti za nadziranje agencija i centara kojima su nadređeni 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Iako ne postoji središnji sustav  analitika je dostupna na razini projekata</a:t>
                      </a: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4AC8-65C2-4093-AFB5-0C70E70EE991}" type="slidenum">
              <a:rPr lang="hr-HR"/>
              <a:pPr>
                <a:defRPr/>
              </a:pPr>
              <a:t>25</a:t>
            </a:fld>
            <a:endParaRPr lang="hr-HR"/>
          </a:p>
        </p:txBody>
      </p:sp>
      <p:graphicFrame>
        <p:nvGraphicFramePr>
          <p:cNvPr id="39960" name="Group 24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1943100"/>
                <a:gridCol w="2952750"/>
                <a:gridCol w="33480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10.a.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Preporuke za poboljšanje kontrole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 upravljanja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Razraditi pisane procedure za povrat neopravdano, ili pogrešno utrošenih proračunskih sredstava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Pojačati kontrolu nad institucijama u ingerenciji Ministarstva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Pratiti troškove po ustrojstvenim jedinicama i o tome sastavljati izvješća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Nadopuniti pisane procedure za kontrolni sustav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Pojačati kontrolu primjene FMC procedura kod Porezne uprave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Pojačati kontrolu primjene FMC procedura kod Carinske uprave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Potrebno je raditi na definiranju i donošenju internih procedura te upoznavanju zaposlenika s njihovim sadržajem i potrebom da se koriste u svakodnevnom radu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Nastaviti s integriranjem svih ministarstava u sustav Riznice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Strateškom planu naglasak treba biti na određivanje glavnih prioriteta, definiranju ciljeva i razradu načina njihovog ostvarivanja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Napredak u strateškom planiranju - Strateški je plan za razdoblje od 2012.-2014. i za razdoblje 2013.-2015. bolji od Strateškog plana za razdoblje 2011.-2013.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Dobar i preporučljiv koncept u izradi proračuna i za druge proračunske korisnike izrada je proračuna Ministarstva gospodarstva za 2013. - na razini uprava s personalizacijom rizika i praćenja ostvarenja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Poboljšati kontrolu bespovratnih potpora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Ovlastiti Službu za FMC i osobito internu reviziju da nadziru agencije kojima su nadređeni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Predstavnici vlasnika (RH) izabrani u upravna vijeća institucija koje su pričinile štetu Državnom proračunu zbog utvrđivanja većih koeficijenata za plaće zaposlenika trebali bi snositi posljedice, kao i u slučaju Ministarstva poljoprivrede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Hitno izraditi reviziju troškovnika za obavljanje pojedinih usluga institucija s javnim ovlastima u nadležnosti Ministarstva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Ustrajati na razvoju upravljačkog i troškovnog računovodstva, upravljanju rizicima - preduvjeti značajni pozitivnih pomaka u radu i upravljanju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Povezati Ministarstvo informatički  s glavama druge razine  i pratiti njihov  sustav financijskog upravljanja i kontrola.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Razviti podloge za Interno izvještavanje, informiranje upravljača - kvalitetne podloge za donošenje odluka (razvoj upravljačkog  i troškovnog računovodstva)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Povećati kvalitetu financijskog upravljanja i kontrola dodatnom, suštinskom provjerom Izjave o fiskalnoj dogovornosti i s njome komplementarno povezanog Upitnika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upravljanja u institucijama u ingerenciji Ministarstva je loš, uredbe o koeficijentima nisu usklađene sa zakonom, neredovitost sjednica Upravnog vijeća pojedinih institucija je česta, normativni akti nisu zaokruženi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napraviti hitnu reviziju troškovnika poslovanja institucija u ingerenciji Ministarstva koje imaju javne ovlasti, jer su u njima sadržani značajni troškovi za gospodarstvo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Povećati kvalitetu financijskog upravljanja i kontrola dodatnom, suštinskom provjerom Izjave o fiskalnoj dogovornosti i s njome komplementarno povezanog Upitnika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HPA treba od 2013. uključiti u sustav riznice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postići dogovor s MINGO, te u sljedećoj godini rezervirati 20 milijuna kuna za podmirenje dijela troškova zajedničke zgrade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Uspostaviti sustav planiranja i raspodjele proračunskih sredstava na razini uprava za ostvarivanje planiranih programa, projekata i aktivnosti, uvesti mjerenje uspješnosti ostvarivanja plana kao  načina provjere učinkovitosti rada, te utvrđivanje sustava nagrađivanja za uspješno ispunjene planove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Stavku u proračunu za podmirenje obveza iz prethodnih godina (A568047) promijeniti u regularnu stavku direktnih plaćanja u 2013., jer zbog nepodudaranja proizvodne i fiskalne godine onemogućava kvalitetno vođenje politike, a sadržajno ne odgovara nazivu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Glavnu savjetodavnu službu otvoriti kao zasebnu glavu u proračunu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 mijenjati Uredbu o koeficijentima u Agenciji za plaćanja u poljoprivredi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Postupiti po nalazu državne revizije o nepoštivanju zakona u dijelu osiguranja podataka od strane APPRRR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4DD9-EB4D-4DD6-A169-381CF33B1DA0}" type="slidenum">
              <a:rPr lang="hr-HR"/>
              <a:pPr>
                <a:defRPr/>
              </a:pPr>
              <a:t>26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1116013"/>
                <a:gridCol w="2376487"/>
                <a:gridCol w="2592388"/>
                <a:gridCol w="3059112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11. Informatička potpora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Snažnije umrežiti postojeće baze podataka i izgraditi tzv. bazen podataka za potrebe Ministarstva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funkcionira na principu prikupljanja i razmjene podataka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Riznica svoje poslovanje gotovo u potpunosti outsource-a – zahtjevniji klijent FINA-e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Sva poslužiteljska infrastruktura, te sve ostale prateće telekomunikacijske i ostale usluge koriste se na osnovi ugovora o usluzi (SLA) s jamstvom raspoloživosti i pouzdanosti sustava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Problemi nastupaju kada se pokaže nekompatibilnost između sustava unutar Ministarstva i onoga kojeg koristi Riznica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ubrzati nativnu integraciju svih korisnika riznice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Razviti koncept e-carine i informatički integrirati Upravu u EU carinski prostor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Razviti koncept e-porezne uprave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Tehnološki opremiti Samostalni odjel interne revizije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Nabaviti novi računovodstveni sustav koji bi trebao omogućiti bitno lakše praćenje proračunskih stavki i  ažuriranje podataka u realnom vremenu  - softver za radnu dokumentaciju i drugi moderni alati, primjerice, Caseware IDEA, ACL , niti prikladan hardware tipa scanner, notebook računala i slično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Nadograditi postojeća računala novim operativnim sustavom WIN 7 (obnova licenci)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Obaviti migraciju podataka u novonastala ministarstva i razdvojiti servere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Odgovarajuće informatički opremljeno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Sustav APPRRR u skladu s europskim normama, certificiran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Ključni problem u Ministarstvu su česte reorganizacije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uspostaviti brzu i efikasnu strukturu upravljanja jer se svakodnevno mora proslijediti velik broj podataka ne samo za internu uporabu, nego i izravno prema europskim institucijama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Postoji sustav za upravljanje dokumentima - pohrana i slanje dokumentacije unutar Ministarstva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Problematična cijena i dostupnost podataka - podaci za GIS - Geodetska uprava ima prevelike cijene i spora je u dostavi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Treba osnovati  poljoprivredno-informacijski centar u Ministarstvu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Razviti informatički sustav  za poljoprivredno zemljišni fond (državno zemljišta prije svega)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Nadograditi postojeća računala novim operativnim sustavom WIN 7 (obnova licenci)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Obaviti migraciju podataka za nove uprave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649538"/>
            <a:ext cx="9144000" cy="1500187"/>
          </a:xfrm>
        </p:spPr>
        <p:txBody>
          <a:bodyPr rtlCol="0">
            <a:normAutofit fontScale="55000" lnSpcReduction="20000"/>
          </a:bodyPr>
          <a:lstStyle/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SAŽETAK I PREPORUKE – POSLOVNI SUBJEKTI</a:t>
            </a:r>
          </a:p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3600" dirty="0" smtClean="0"/>
              <a:t>Institucionalni okviri, strateško i poslovno planiranje, financijsko upravljanje, ljudski resursi, javna nabava, kontroling i revizija, poslovna politika i tržišno okružje</a:t>
            </a:r>
            <a:endParaRPr lang="hr-H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1622D-F65D-4C86-B74D-4FD05778CB53}" type="slidenum">
              <a:rPr lang="hr-HR"/>
              <a:pPr>
                <a:defRPr/>
              </a:pPr>
              <a:t>27</a:t>
            </a:fld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988" name="Picture 9" descr="eiz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392863"/>
            <a:ext cx="21605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2" descr="http://t3.gstatic.com/images?q=tbn:ANd9GcSKxYS-pOeCVIcO0GxBLjcfJTjD60oCg_ehESTAGI_BD079s0b_7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88913"/>
            <a:ext cx="3162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46" descr="http://t2.gstatic.com/images?q=tbn:ANd9GcT36CUM-9euk2It19xxo5KY9tGXN9fj6bq4IYTISRLV0tFwEV3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149725"/>
            <a:ext cx="17097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44" descr="http://t2.gstatic.com/images?q=tbn:ANd9GcRQk09Kdr7B3VnAlxV9i-vC31JvWt1o4rjLuq7ao-JtVjM198X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3933825"/>
            <a:ext cx="9572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24" descr="http://t0.gstatic.com/images?q=tbn:ANd9GcQNq328HUuOrsTooghBje8XOqiTZBk8UgP-jUDnV5MpKYQ0FbT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7063"/>
            <a:ext cx="237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C3D42-C56C-4A83-9821-50DE06FF1674}" type="slidenum">
              <a:rPr lang="hr-HR"/>
              <a:pPr>
                <a:defRPr/>
              </a:pPr>
              <a:t>28</a:t>
            </a:fld>
            <a:endParaRPr lang="hr-HR"/>
          </a:p>
        </p:txBody>
      </p:sp>
      <p:graphicFrame>
        <p:nvGraphicFramePr>
          <p:cNvPr id="43034" name="Group 26"/>
          <p:cNvGraphicFramePr>
            <a:graphicFrameLocks noGrp="1"/>
          </p:cNvGraphicFramePr>
          <p:nvPr/>
        </p:nvGraphicFramePr>
        <p:xfrm>
          <a:off x="0" y="-26988"/>
          <a:ext cx="9144000" cy="6911976"/>
        </p:xfrm>
        <a:graphic>
          <a:graphicData uri="http://schemas.openxmlformats.org/drawingml/2006/table">
            <a:tbl>
              <a:tblPr/>
              <a:tblGrid>
                <a:gridCol w="1042988"/>
                <a:gridCol w="2881312"/>
                <a:gridCol w="3024188"/>
                <a:gridCol w="2195512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275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Institucionalni okviri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Grupu (2009.) čini vladajuće društvo - HEP d.d. i 13 ovisnih društava (osnivač i jedini vlasnik) – koncern, uz jednu ustanovu i 2 društva (50%-ni udjel)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Vertikalnom organizacijom upravljanja utvrđene funkcionalne ovlasti HEP d.d. (Pravilnik o organizaciji i sistematizaciji Hrvatske elektroprivrede)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Podjela nadležnosti između predsjednika i članova Uprave - zaduženi i odgovorni za jednu ili više korporativnih funkcija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Zakonom o vodama (NN 107/1995)  osnovane su kao pravna osoba </a:t>
                      </a:r>
                      <a:r>
                        <a:rPr kumimoji="0" lang="hr-H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sui generis –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razdvajanje poslova upravljanja vodama od djelatnosti građenja, tehničkog i gospodarskog održavanja vodnih građevina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Zakon o financiranju vodnoga  gospodarstva (NN 153/2009)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Model upravljanja uobičajen za neprofitne organizacije - Zakon o vodama, Statut, Pravilnik o unutarnjem ustrojstvu i drugi interni akti - Upravno vijeće (predsjednik Ministar Ministarstva poljoprivrede), generalni direktor i 2 zamjenika, direktori vodnogospodarskih odjela, direktor razvitka, voditelji sektora i voditelji ureda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Društvo je osnovano Zakonom o izmjenama i dopunama Zakona o šumama (NN 41/90)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Troslojna organizacija s Direkcijom, 16 uprava šuma podružnica i 169 šumarija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Predsjednika uprave i Nadzorni odbor imenuje VRH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Skupština donosi temeljne odluke, a jedini je član uprave Ministar Ministarstva poljoprivrede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Veoma izražen politički utjecaj na poslovne i razvojne odluke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Misija, vizija, ciljevi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misiji i viziji nedovoljno istaknuta ambicija regionalnog lidera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Društvo je preuzelo i socijalnu ulogu, a nema je u misiji i viziji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Ciljevi nisu povezani s programima (7) – zapravo projekti, nemoguće uspostaviti vezu između ciljeva i programa niti definirati pokazatelje ostvarenja ciljeva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Cilj sigurnosti opskrbe električnom energijom ostvaren, a ostali ciljevi tek djelomično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Postoji praksa izvješćivanja o načelima održivosti poslovanja (od 1999.)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Provode se aktivnosti i projekti društveno odgovornog ponašanja, ali je uz obvezne javne rasprave o utjecaju projekata na okoliš u pripremu strateških i programskih dokumenata potrebno uključiti i druge, izravno i neizravno povezane dionike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misiji preveliki naglasak na zaštiti od poplava, a zapostavljeno navodnjavanje, vodoopskrba i ekonomska uporaba vode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Vizija nije u potpunosti sukladna pravnom statusu –</a:t>
                      </a:r>
                      <a:r>
                        <a:rPr kumimoji="0" lang="hr-H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sui generis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a ne agencija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Malo je elemenata sustava društveno odgovornog poslovnog ponašanja – osim poštivanja načela javnog objavljivanja i dostupnosti informacija glavno je usmjerenje na provedbu smjernica Vlade u upravljanju vodnim resursima prema načelima pravne stečevine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Prenaglašena socijalna funkcija, ekonomski neučinkovit, ali ekološki prihvatljiv sustav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Nije regionalni lider -  zaostaje za usporedivim društvima u NZČ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Ciljevi se ne odražavaju u financijskom planu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Necjelovit pristup društveno odgovornom ponašanju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Usvojeni certifikat prema FSC standardu polazište za cjelovito izvješće o održivosti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233B8-08B4-42AF-8D6F-AA8F380AB532}" type="slidenum">
              <a:rPr lang="hr-HR"/>
              <a:pPr>
                <a:defRPr/>
              </a:pPr>
              <a:t>29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128588"/>
          <a:ext cx="9144000" cy="6986588"/>
        </p:xfrm>
        <a:graphic>
          <a:graphicData uri="http://schemas.openxmlformats.org/drawingml/2006/table">
            <a:tbl>
              <a:tblPr/>
              <a:tblGrid>
                <a:gridCol w="900113"/>
                <a:gridCol w="3095625"/>
                <a:gridCol w="2952750"/>
                <a:gridCol w="2195512"/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829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Strateško i poslovno planiranje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Strateški dokumenti, programi (aktivnosti i projekti) utvrđuju se </a:t>
                      </a:r>
                      <a:r>
                        <a:rPr kumimoji="0" lang="hr-HR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bottom-up </a:t>
                      </a: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procesom - dobar pristup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Definirano je sedam programa koji su zapravo projekti, a ne programi razvitka društva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izrađuje Strategijski plan za 25 godina, Dugoročni plan investicija za 15 godina (uskladba svakih 5 godina), a planove predlaže nadležnom ministarstvu i VRH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izrađuje godišnje planove investicija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Srednjoročni gospodarski plan Društva po direkcijama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Nedostaje pregledan strateški okvir na razini Grupe - osnova za praćenje realizacije planova članova Grupe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Metodološki treba uskladiti postupak formulacije ciljeva redoslijedom opći cilj/posebni ciljevi, mjere/načini ostvarenja-programi-projekti-aktivnosti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Identificirana nepovezanost strategije i njezine provedbe na nacionalnoj razini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Proces planiranja, javne nabave, financijsko poslovanje i računovodstvo propisani su internim aktima (pravilnici)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Interni kapaciteti za vrednovanje ostvarenja strategije nisu razvijeni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Temeljni zahtjevi primjene Trećeg EU paketa na tržište električne energije u RH – uključiti u strateško planiranje – egzogeno zadani uvjeti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Važno je napomenuti da Treći paket nigdje izrijekom ne spominje privatizaciju energetskih poduzeća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Postoji program restrukturiranja, ali nije cjelovit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Strategija upravljanja vodama (NN 91/2008.) je dugoročni ključni dokument (Sabor Republike Hrvatske 2008.) – metodološki izrađen u skladu sa  svim elementima planiranja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Dobro i jasno uređen sustav strateškog i operativnog planiranja – primjena suvremene metodologije s konzistentnom primjenom zakona i propisa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Ciljevi su u programima i godišnjim planovima povezani sa strateškim ciljevima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Planski su dokumenti hijerarhijski povezani, vremenski i sadržajno usklađeni - Višegodišnji programi gradnje, Financijski plan Hrvatskih voda, Plan upravljanja vodama, Posebni detaljni planovi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Ovlasti i odgovornosti za realizaciju programa, projekata, aktivnosti jasno su utvrđene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Podaci o rizicima su dokumentirani - registri rizika i sustav izvješćivanja o rizicima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godišnjim planovima rada ne pridjeljuju se zadaci i aktivnosti po zaposlenom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Nedostaje vrednovanje strateških dokumenata i provedbe strategije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Formalno zadovoljena metodologija strateškog planiranja - prema načelu „top down“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Financijskim se planom raspodjeljuju godišnja sredstava na ustrojstvene jedinice – raspolaganje sredstvima samo uz odobrenje Uprave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Praćenje i izvještavanje o realizaciji planova u nadležnosti Službe za financije – uključene samo službe izravno povezane s financijskim poslovima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Nerazvidna raspodjela poslova i zadataka u godišnjem planu po zaposleniku bez praćenja uspješnosti postizanja ciljeva programa i strategije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Izrađene tri strategije razvitka u zadnjih 10-ak godina - bez provedbe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Poslovno i financijsko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Provedene su osnovne reforme za uspostavu dobrog sustava financijskog upravljanja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d.d. vodi financijsku politiku kroz riznicu – financiranje, financijska stabilnosti i likvidnosti, strategija zaduživanja i zaštite od financijskih rizika (nije cjelovita)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Praćenje rada više usredotočeno na ekonomske kategorije, a manje na ocjenu postizanja ciljeva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Usvojen koncept delegiranja ovlasti za provedbu programa na čelnike ustrojstvenih jedinica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Dobro razvijene analitičke podloge za praćenje poslovanja, ali interno izvještavanje za potrebe upravljanja nije dovoljno razvijeno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Nema strategije upravljanja rizicima u poslovanju 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Upravljačko poslovno ozračje se poboljšava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Nije razvijen sustav praćenja uspješnosti rada pojedinca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Ključna uloga u izvješćivanju o provedbi vodno-komunalnih direktiva EK - prilagođena organizacija rada u okviru posebne ustrojbene jedinice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Nema strategije upravljanja rizicima u poslovanju 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Troškovi/prihodi prate se po programima, projektima, aktivnostima i po  ustrojstvenim jedinicama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Uspostavljen je sustav internih izviješća – dobra podloga za donošenje odluka i upravljanje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Detaljnije se od Pravilnikom utvrđene razrađuje ekonomska klasifikacija troškova i prihoda – analiza i izvještavanje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Razrađene su pisane procedure osim za proces povrata neopravdano utrošenih ili pogrešno isplaćenih proračunskih sredstava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Suradnja s nadležnim Ministarstvom nije precizno regulirana - ne podnose se izvješća o realizaciji programa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 sve obaveze jamči Republika Hrvatska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Dvostruka linija upravljanja - normativno nedefiniran odnos između Direkcije i 16 uprava šuma podružnica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Nema strategije upravljanja rizicima u poslovanju 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Nedostaju analitičke podloge i indikatori za praćenje ostvarenja ciljeva i uspješnosti poslovanja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Ograničeno praćenje izvršenja planiranih zadataka – uglavnom na osnovi fizičkih indikatora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7B371-8D86-4A9F-B4ED-7B5CDB2CF775}" type="slidenum">
              <a:rPr lang="hr-HR"/>
              <a:pPr>
                <a:defRPr/>
              </a:pPr>
              <a:t>3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042988"/>
                <a:gridCol w="2959100"/>
                <a:gridCol w="2570162"/>
                <a:gridCol w="25717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25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Misija, vizija, ciljevi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Pripremanje i provođenje fiskalne politike VRH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Pridonošenje stabilnom rastu gospodarstva, povećanju prosperiteta i kvalitete života i zaposlenosti za sve građane RH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Analize i prognoze makroekonomskih kretanja, planiranje, provedba, izvršenje, konsolidacija i nadzor proračuna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Razvoj i unapređenje konkurentnosti hrvatskog gospodarstva korištenjem instrumenata i mjera gospodarske i industrijske politike i politika primjene inovacija i novih tehnologija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Prošireni portfelj nadležnosti u odnosu na prethodno Ministarstvo poljoprivrede, ribarstva i ruralnog razvoja - integrirani upravni poslovi šumarstva i vodnog gospodarstva (do  2011. u nadležnosti Ministarstva regionalnog razvoja, šumarstva i vodnog gospodarstva)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Preporuke za misiju, viziju i ciljeve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Promijeniti usredotočenost s makroekonomskog računovodstvenog servisa na vođenje ekonomske politike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Profilirati se kao Ministarstvo financija i ekonomije i ostvariti čelnu poziciju u kontroli gospodarskih tokova, potpora, JPP i kreiranju ekonomske politike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Razvojno bi profiliranje trebalo zasnivati na konceptu Ministarstva industrije i energetike uz uključivanje prehrambene industrije u ingerenciju Ministarstva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Misija, vizija i ciljevi su dostatno prošireni u skladu s integracijom novih uprava za šume i vode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viziji zamijeniti </a:t>
                      </a:r>
                      <a:r>
                        <a:rPr kumimoji="0" lang="hr-H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sintagmu “viši životni standard proizvođačima hrane” </a:t>
                      </a: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sintagmom </a:t>
                      </a:r>
                      <a:r>
                        <a:rPr kumimoji="0" lang="hr-H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“primjeren dohodak poljoprivrednika”</a:t>
                      </a:r>
                      <a:endParaRPr kumimoji="0" lang="hr-H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8656-6C78-4118-9777-A2414287C808}" type="slidenum">
              <a:rPr lang="hr-HR"/>
              <a:pPr>
                <a:defRPr/>
              </a:pPr>
              <a:t>30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2225"/>
          <a:ext cx="9144000" cy="6880225"/>
        </p:xfrm>
        <a:graphic>
          <a:graphicData uri="http://schemas.openxmlformats.org/drawingml/2006/table">
            <a:tbl>
              <a:tblPr/>
              <a:tblGrid>
                <a:gridCol w="900113"/>
                <a:gridCol w="2951162"/>
                <a:gridCol w="2736850"/>
                <a:gridCol w="25558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285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ljudskim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Resursima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Manje je problematična kvalifikacijska struktura od dobne strukture zaposlenih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Mala formalna popunjenost radnih mjesta (63%) i višak zaposlenih - loše planiranje i precijenjenost broja potrebnih izvršitelja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Nužna je nova sistematizacija radnih mjesta – procjena radnog opterećenja i kompletiranje mape poslovnih procesa – osnova restrukturiranja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Katalog radnih mjesta (tipiziran) nije vezan uz konkretno društvo i neupotrebljiv je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Postojeći Kolektivni ugovor (sklopljen 12. siječnja 2011., vrijedi do 31. prosinca 2013.) teško održiv je (dio prava je iznad uobičajenog standarda)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Evidentirano 117 menadžerskih ugovora ( 6 članova Uprave, 13 direktora ovisnih društava i 98 direktora sektora/područja/pogona i pomoćnika direktora)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Samo Uprava ima ovlasti i odgovornosti određene ZTD-om, a druga su radna mjesta s posebnim ovlastima definirana internom organizacijom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Kvalifikacija struktura zaposlenih nije nepovoljna za razliku od dobne strukture zaposlenih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Nema zaposlenih izvan sistematizacije radnih mjesta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Primjenjuje se Kolektivni ugovor za vodno gospodarstvo - prestaje važiti 31. prosinca 2013.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 postoji procjena opterećenja radnih mjesta.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Nisu razrađeni kriteriji za  isplatu stimulativnog dijela plaće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Donesen novi Pravilnik o unutarnjem ustrojstvu (928), a do donošenja nove sistematizacije radnih mjesta u primjeni ostaje važeći Pravilnik (860),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Predviđeno povećanje broja radnih mjesta - dobivanje akreditacije za pripremu i provođenje projekata sufinanciranih sredstvima EU fondova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Kolektivni ugovor (potpisan 27. studenog 2011. na četiri godine) - izmjene u fazi pregovora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Kolektivni ugovor ograničava slobodu upravljanja i nije održiv – generira povećanje fonda plaća od 64,5 milijuna HRK u 2012.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 menadžerska ugovora (Uprava) bez jasnih kriterija za varijabilni dio i bonuse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Veliki udio režijskog osoblja koji dalje raste (2007. 50,1%, 2011. 52,3%)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Identificirano 154 radna mjesta izvan sistematizacije, te odobravanje većih koeficijenata od Pravilnikom utvrđenih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Izrazit problem dobne i kvalifikacijske strukture zaposlenih, s velikim udjelom starijih radnika i zaposlenika šumarskog smjera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Velik udio osoba s invaliditetom u zaposlenima (6,7%, ili 597 zaposlenih)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Unatoč višku zaposlenih, raste intenzivnost zapošljavanja preko agencija tijekom sezone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Javna nabava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Ukupna vrijednost nabave u 2011. iznosila je 8,56 mlrd. kuna (nabava goriva 37,28%, roba i usluga 33,04%, električne energije 29,68%)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Izražena je oligopolna koncentracija dobavljača - važnost javne nabave i međunarodnih natječaja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Mala razlika između procijenjenih i ostvarenih vrijednosti na javnim natječajima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Identificirani su sporni ugovori - Uvođenje SAP-a,  45 milijuna kuna (potencijalna obveza) i Plaćanje predujma HAC-u  300 milijuna kuna za preuzimanje elektro energetskih objekata na autocestama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Povećan broj žalbi na postupke javne nabave - po vrijednosti se nabave posebno ističu žalbe na odabir dobavljača za radove preventivne, redovne i izvanredne obrane od poplava po branjenim područjima - uzrok - uvjet tehničke sposobnosti - Pravilnik ograničava mogućnost tržišnog natjecanja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Mala razlika između procijenjenih i ostvarenih vrijednosti na javnim natječajima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Natječaji ne ostvaruju svrhu – nerazvidne planske procjene i usporedba s ostvarenim nabavnim cijenama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Mala razlika između procijenjenih i ostvarenih vrijednosti na javnim natječajima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Veliko odstupanja na nabavkama male vrijednosti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Javna nabava nije centralizirana</a:t>
                      </a:r>
                      <a:endParaRPr kumimoji="0" lang="hr-H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Kontroling i revizija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Uočene slabosti u sustavu interne kontrole (nema eksternog vrednovanja</a:t>
                      </a:r>
                      <a:r>
                        <a:rPr kumimoji="0" lang="ta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kontrola) i radu Revizorskog odbora (upitnost</a:t>
                      </a:r>
                      <a:r>
                        <a:rPr kumimoji="0" lang="ta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kvalitete i neovisnosti) - u Službi interne revizije od 30 popunjeno tek 10 radnih mjesta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Uvjetno</a:t>
                      </a:r>
                      <a:r>
                        <a:rPr kumimoji="0" lang="ta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mišljenje državne revizije (2010) - o sustavu internih kontrola – nedostaci nisu otklonjeni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Institucionalne</a:t>
                      </a:r>
                      <a:r>
                        <a:rPr kumimoji="0" lang="ta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slabosti eksterne revizije i nedostatan obuhvat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Elementi kontrolinga postoje - omogućeno djelomično upravljanje poslovnim rezultatom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Djelomice razvijeni informatičko-informacijski moduli za menadžersko upravljanje sustavom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Pozitivno mišljenje Državne revizije (2008.) – osobito u svezi uspostave sustava internih kontrola i ostalih segmenata FMC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Uvjetno mišljenje Državne revizije (2012.) zbog neevidentiranja potraživanja za javna davanja u financijskim izvještajima ne po nastanku već po naplati – u odgovoru Državnoj reviziji poslano detaljno obrazloženje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Redovito se prati provedba preporuka unutarnje i vanjske revizije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Postoji centralizirana evidencije svih potpisanih ugovora i ugovorenih obveza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Analitički se prati stanje nastalih obveza u fazi potpisivanja ugovora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Menadžment nadzire korektivne mehanizme -interna revizija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Služba za internu reviziju i kontrolu umjesto pripreme planskih dokumenata, trebala bi utvrđivati nedostatke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Povremeni karakter i ograničeni obuhvat Državne revizije (2007. i 2011.)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Utvrđene nepravilnosti Državne revizije (2009.) nisu otklonjene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01DAC-5C7D-456E-9327-C77AA28B666E}" type="slidenum">
              <a:rPr lang="hr-HR"/>
              <a:pPr>
                <a:defRPr/>
              </a:pPr>
              <a:t>31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71550"/>
                <a:gridCol w="2952750"/>
                <a:gridCol w="2647950"/>
                <a:gridCol w="2571750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290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Poslovna politika i efikasnost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Stupanj je naplate potraživanja od kupaca bio 91,0%, a prosječni broj dana naplate 37 – kućanstva 30 dana, gospodarski subjekti 44 dana (najveći kupci 106 dana) 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 dan 31.12.2011. nije bilo dospjelih neplaćenih obveza, ali je na dan 30.6.2012. iznos dospjelih obveza prema dobavljačima bio 183,9 milijuna kuna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Poslovna politika se prilagođava očekivanim promjenama u Trećem energetskom paketu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provedbi  Antikorupcijskog akcijskog plana (početak 2010.) – postignut napredak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Postoji Etički kodeks s povjerenicima za etiku po društvima HEP Grupe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HV podmiruju svoje obveze prema dobavljačima u 30 dana, a potraživanja naplaćuju u 45 dana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Imenovan je povjerenik za etiku, zaposlenici su informirani o Etičkom kodeksu - dostupan na web stranici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Pravilnikom o radu i Pravilnikom o stegovnom postupku dodatno su definirani standardi ponašanja zaposlenika i uređeni načini postupanja u slučajevima potencijalnih sukoba interesa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Pokrenuti procesi stjecanja akreditacije prema normi HRN ISO/IEC  17025 za ispitni laboratorij - zasada po ovlaštenju nadležnog ministarstva koriste usluge drugih akreditiranih institucija poput Zavoda za javno zdravstvo i sličnih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Problematičan sustav povlaštenih kupaca i kvota bez objektiviziranog utvrđivanja rabata i instrumenata osiguranja naplate – opasnost manipulacije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Prosječne prodajne cijene trupaca niže su od cijena u regiji 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Ukupna su potraživanja od kupaca (rujan 2012.) iznosila 406 milijuna HRK - dospjelo 149 milijuna HRK (37 milijuna HRK s rokom od 180 dana)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Stari informatički sustav nije moguće razumno uklopiti u potreban noviji sustav za poslovno odlučivanje -nedovoljan broj kvalitetnih informatičara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Indicirane razlike u podacima o količini sječe prema popisu i podacima HŠ o sječi – mogući izvor gubitaka propadanjem drvne mase i krađa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Slaba provedba Antikorupcijskog akcijskog plana (2009.)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Nedostatak vizije budućnosti i plana za uvođenje analitičkog praćenja kompletnog poslovanja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9.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Tržišno okružje,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konkurentnost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 razvitak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Monopolistička se tržišna koncentracija u EU pretvara u oligopolsku tržišnu koncentraciju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Treći EU paket o tržištu električne energije za RH – nacionalni regulator (povećanje nadležnosti, razvidnosti i koordinacije s drugim regulatorima) određuje cijene prijenosa i distribucije (monopol)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Proizvodnja i opskrba tržišne su djelatnosti - napuštanje regulacije cijena i razvitak sustava zaštite socijalno ugroženih kategorija 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Prijenos i distribucija u RH su prirodni su monopoli (20 ostalih privatnih poduzeća za proizvodnju imaju zanemariv udio) – ne očekuje se ulazak konkurencije 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Grupa će zadržati u svom vlasništvu sve elektrane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Nema obveze privatizacije energetskih poduzeća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Konkurencija se očekuje u opskrbi – učinci procjene od 10% gubitka tržIšta nisu u programu restrukturiranja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toplinskoj se energiji ne  očekuje konkurencija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Proizvodnost je višestruko manja, a udio rashoda za zaposlene u prihodima višestruko veći u odnosu na SZČ EU,  ali i NZČ EU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Udio je investicija manji nego u NZČ EU, ali je veći nego u SZČ EU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Zaduženost  je u prosjeku NZČ EU, ali su  likvidnost i profitabilnost loši i značajno manje nego u NZČ EU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 nužni investicijski ciklus  kapacitet postoji, ali postoje i ograničenja - financijska, kadrovska, organizacijska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Proširenje nadležnosti djelatnosti upravljanja vodama – HV pripravne učinkovito se prilagoditi promjenama – Okvirne direktive o vodama, Direktive o upravljanju poplavnim rizicima, Obveza uspostave održivog upravljanja vodama, Aktivna suradnja s Europskom komisijom, Intenzivan novi investicijski ciklus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Provedba vodno-komunalnih direktiva zahtijeva velika ulaganja - u 11 godina u vodni sektor 4,51 mlrd. EUR – očekivano povećanje cijena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„Pokretanje novog investicijskog ciklusa u mandatu 2012. – 15. s posebnom analizom za 2012. godinu“ (VRH) – HV u 2012. 300 milijuna EUR (uz 120 milijuna EUR redovnih još i 180 milijuna EUR novih ulaganja)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Najveće se investicije očekuju u razdoblju 2015. – 2017., a u male projekte s jediničnom vrijednošću manjom od 5 milijuna EUR u razdoblju 2021.- 2023. 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Ambiciozni plan zahtijeva učinkovitu organizaciju – kvalitetna priprema i provedba projekata sukladno procedurama EU (znatni udio sufinanciranja sredstvima EU fondova)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Spor je  prijenos znanja i kompletiranje kadrovske strukture kod lokalnih dionika (komunalne tvrtke)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Značajan kapacitet za investiranje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Raste proizvodnja i sječa  u NZČ EU dok stare zemlje EU „čuvaju“ svoju drvnu masu i šumske resurse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Izražen trend pojave proizvoda i usluga veće dodane vrijednosti u EU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Bez usvojene strategije i odnosa prema tržišnom okružju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Oslonac na monopolističku poziciju i  domaće kupce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Zadržavanje problematičnog sustava povlaštenih kupaca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Ključan utjecaj politike na poslovanje i razvitak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Izrazito malen kapacitet za nove investicije bez restrukturiranja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 rtlCol="0">
            <a:noAutofit/>
          </a:bodyPr>
          <a:lstStyle/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SAŽETAK I PREPORUKE – POSLOVNI SUBJEKTI</a:t>
            </a:r>
          </a:p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sz="2400" dirty="0" smtClean="0"/>
              <a:t>Kvantitativni podaci o potencijalu, financiranju i učinkovitosti -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hr-H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BBDB9-2D83-466B-B3C7-E31644ADD6CA}" type="slidenum">
              <a:rPr lang="hr-HR"/>
              <a:pPr>
                <a:defRPr/>
              </a:pPr>
              <a:t>32</a:t>
            </a:fld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08" name="Picture 9" descr="eiz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392863"/>
            <a:ext cx="21605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2" descr="http://t3.gstatic.com/images?q=tbn:ANd9GcSKxYS-pOeCVIcO0GxBLjcfJTjD60oCg_ehESTAGI_BD079s0b_7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88913"/>
            <a:ext cx="3162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46" descr="http://t2.gstatic.com/images?q=tbn:ANd9GcT36CUM-9euk2It19xxo5KY9tGXN9fj6bq4IYTISRLV0tFwEV3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149725"/>
            <a:ext cx="17097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44" descr="http://t2.gstatic.com/images?q=tbn:ANd9GcRQk09Kdr7B3VnAlxV9i-vC31JvWt1o4rjLuq7ao-JtVjM198X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3933825"/>
            <a:ext cx="9572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24" descr="http://t0.gstatic.com/images?q=tbn:ANd9GcQNq328HUuOrsTooghBje8XOqiTZBk8UgP-jUDnV5MpKYQ0FbT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7063"/>
            <a:ext cx="237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E4862-0F4E-4CD8-AF04-A32877FE287F}" type="slidenum">
              <a:rPr lang="hr-HR"/>
              <a:pPr>
                <a:defRPr/>
              </a:pPr>
              <a:t>33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67744"/>
                <a:gridCol w="2592288"/>
                <a:gridCol w="1512168"/>
                <a:gridCol w="2771799"/>
              </a:tblGrid>
              <a:tr h="158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PODACI</a:t>
                      </a:r>
                      <a:endParaRPr lang="hr-H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Hep Grupa</a:t>
                      </a:r>
                      <a:endParaRPr lang="hr-H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Hrvatske vode</a:t>
                      </a:r>
                      <a:endParaRPr lang="hr-H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Hrvatske šume d.o.o.</a:t>
                      </a:r>
                      <a:endParaRPr lang="hr-HR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rgbClr val="800000"/>
                    </a:solidFill>
                  </a:tcPr>
                </a:tc>
              </a:tr>
              <a:tr h="153728">
                <a:tc gridSpan="4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latin typeface="+mn-lt"/>
                        </a:rPr>
                        <a:t>POTENCIJAL – 31.12.2011.</a:t>
                      </a:r>
                      <a:endParaRPr lang="hr-HR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/>
                      <a:endParaRPr lang="hr-HR" sz="1000" dirty="0">
                        <a:latin typeface="+mn-lt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1. Broj zaposlenih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13.784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777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8.531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2. Dugotrajna imovina u 000 kn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30.364.386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9.889.557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1.562.494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3. Kratkotrajna imovina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3.381.984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494.863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707.158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07458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4. Obrtna sredstva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nedostatak obrtnih sredstava </a:t>
                      </a:r>
                      <a:endParaRPr lang="hr-HR" sz="1000" dirty="0" smtClean="0">
                        <a:latin typeface="+mn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1000" dirty="0" smtClean="0">
                          <a:latin typeface="+mn-lt"/>
                        </a:rPr>
                        <a:t>(-1.455.137)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nedostatak obrtnih sredstava </a:t>
                      </a:r>
                      <a:endParaRPr lang="hr-HR" sz="1000" dirty="0" smtClean="0">
                        <a:latin typeface="+mn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1000" dirty="0" smtClean="0">
                          <a:latin typeface="+mn-lt"/>
                        </a:rPr>
                        <a:t>(-</a:t>
                      </a:r>
                      <a:r>
                        <a:rPr lang="hr-HR" sz="1000" dirty="0">
                          <a:latin typeface="+mn-lt"/>
                        </a:rPr>
                        <a:t>127.491)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201439">
                <a:tc gridSpan="4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latin typeface="+mn-lt"/>
                        </a:rPr>
                        <a:t>FINANCIRANJE – 31.12.2011.</a:t>
                      </a:r>
                      <a:endParaRPr lang="hr-HR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/>
                      <a:endParaRPr lang="hr-HR" sz="1000" dirty="0">
                        <a:latin typeface="+mn-lt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5. Kapital i rezerve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19.279.787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8.605.508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1.242.148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6. Dugoročne obveze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9.629.462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1.465.935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192.856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7. Kratkoročne obveze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4.837.121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312.978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834.649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201439">
                <a:tc gridSpan="4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+mn-lt"/>
                        </a:rPr>
                        <a:t>APSOLUTNA UČINKOVITOST</a:t>
                      </a:r>
                      <a:endParaRPr lang="hr-HR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/>
                      <a:endParaRPr lang="hr-HR" sz="1000" dirty="0">
                        <a:latin typeface="+mn-lt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8. Ukupni prihodi u 000 </a:t>
                      </a:r>
                      <a:r>
                        <a:rPr lang="hr-HR" sz="1000" dirty="0" smtClean="0">
                          <a:latin typeface="+mn-lt"/>
                        </a:rPr>
                        <a:t>kn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13.131.769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1.955.101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2.378.125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1582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9. Dobit nakon oporezivanja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-3.306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+mn-lt"/>
                        </a:rPr>
                        <a:t>75.911</a:t>
                      </a:r>
                      <a:r>
                        <a:rPr lang="hr-HR" sz="1000" baseline="30000" dirty="0" smtClean="0">
                          <a:latin typeface="+mn-lt"/>
                        </a:rPr>
                        <a:t> </a:t>
                      </a:r>
                      <a:r>
                        <a:rPr lang="hr-HR" sz="1000" baseline="0" dirty="0" smtClean="0">
                          <a:latin typeface="+mn-lt"/>
                        </a:rPr>
                        <a:t>(višak prihoda)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3.146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201439">
                <a:tc gridSpan="4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+mn-lt"/>
                        </a:rPr>
                        <a:t>RELATIVNA UČINKOVITOST </a:t>
                      </a:r>
                      <a:endParaRPr lang="hr-HR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 hMerge="1">
                  <a:txBody>
                    <a:bodyPr/>
                    <a:lstStyle/>
                    <a:p>
                      <a:pPr marL="0"/>
                      <a:endParaRPr lang="hr-HR" sz="1000" dirty="0">
                        <a:latin typeface="+mn-lt"/>
                      </a:endParaRPr>
                    </a:p>
                  </a:txBody>
                  <a:tcPr marL="44714" marR="44714" marT="0" marB="0" anchor="ctr"/>
                </a:tc>
              </a:tr>
              <a:tr h="307458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10. Zaduženost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zadovoljava (0,44); - NZČ EU (0,35)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 smanjena  (0,28)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Mala </a:t>
                      </a:r>
                      <a:r>
                        <a:rPr lang="hr-HR" sz="1000" dirty="0">
                          <a:latin typeface="+mn-lt"/>
                        </a:rPr>
                        <a:t>zaduženost (0,17)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zadovoljava (0,45)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11. Iznos glavnice u sudskim sporovima u 000 kn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634.761</a:t>
                      </a:r>
                      <a:r>
                        <a:rPr lang="hr-HR" sz="1000" baseline="30000">
                          <a:latin typeface="+mn-lt"/>
                        </a:rPr>
                        <a:t>2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75.087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66.927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461186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12. Tekuća likvidnost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(0,70) ispod referentne vrijednosti (2,0) i znatno ispod NZČ EU (1,93)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 smanjena (0,65)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Zadovoljavajuća </a:t>
                      </a:r>
                      <a:r>
                        <a:rPr lang="hr-HR" sz="1000" dirty="0">
                          <a:latin typeface="+mn-lt"/>
                        </a:rPr>
                        <a:t>likvidnost (1,58)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(0,85) ispod referentne vrijednosti (2,0)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2012., 1,11 ispod referentne vrijednosti (2)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13. Koeficijent obrtaja kratkotrajne imovine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zadovoljavajući (3,88)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Zadovoljavajući </a:t>
                      </a:r>
                      <a:r>
                        <a:rPr lang="hr-HR" sz="1000" dirty="0">
                          <a:latin typeface="+mn-lt"/>
                        </a:rPr>
                        <a:t>(3,36)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>
                          <a:latin typeface="+mn-lt"/>
                        </a:rPr>
                        <a:t>14. Broj dana naplate potraživanja od kupaca</a:t>
                      </a:r>
                      <a:endParaRPr lang="hr-HR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zadovoljavajući (42)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Zadovoljavajući </a:t>
                      </a:r>
                      <a:r>
                        <a:rPr lang="hr-HR" sz="1000" dirty="0">
                          <a:latin typeface="+mn-lt"/>
                        </a:rPr>
                        <a:t>(48</a:t>
                      </a:r>
                      <a:r>
                        <a:rPr lang="hr-HR" sz="1000" dirty="0" smtClean="0">
                          <a:latin typeface="+mn-lt"/>
                        </a:rPr>
                        <a:t>), ali uz</a:t>
                      </a:r>
                      <a:r>
                        <a:rPr lang="hr-HR" sz="1000" baseline="0" dirty="0" smtClean="0">
                          <a:latin typeface="+mn-lt"/>
                        </a:rPr>
                        <a:t> </a:t>
                      </a:r>
                      <a:r>
                        <a:rPr lang="hr-HR" sz="1000" baseline="0" dirty="0" err="1" smtClean="0">
                          <a:latin typeface="+mn-lt"/>
                        </a:rPr>
                        <a:t>reprogram</a:t>
                      </a:r>
                      <a:r>
                        <a:rPr lang="hr-HR" sz="1000" baseline="0" dirty="0" smtClean="0">
                          <a:latin typeface="+mn-lt"/>
                        </a:rPr>
                        <a:t> potraživanja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15. </a:t>
                      </a:r>
                      <a:r>
                        <a:rPr lang="hr-HR" sz="1000" dirty="0" smtClean="0">
                          <a:latin typeface="+mn-lt"/>
                        </a:rPr>
                        <a:t>Prihodi u €/po zaposlenom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</a:t>
                      </a:r>
                      <a:r>
                        <a:rPr lang="hr-HR" sz="1000" dirty="0" smtClean="0">
                          <a:latin typeface="+mn-lt"/>
                        </a:rPr>
                        <a:t>€123 HEP </a:t>
                      </a:r>
                      <a:r>
                        <a:rPr lang="hr-HR" sz="1000" dirty="0">
                          <a:latin typeface="+mn-lt"/>
                        </a:rPr>
                        <a:t>(NZČ EU </a:t>
                      </a:r>
                      <a:r>
                        <a:rPr lang="hr-HR" sz="1000" dirty="0" smtClean="0">
                          <a:latin typeface="+mn-lt"/>
                        </a:rPr>
                        <a:t>€402) 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</a:t>
                      </a:r>
                      <a:r>
                        <a:rPr lang="hr-HR" sz="1000" dirty="0" smtClean="0">
                          <a:latin typeface="+mn-lt"/>
                        </a:rPr>
                        <a:t>€36.264 HŠ</a:t>
                      </a:r>
                      <a:endParaRPr lang="hr-HR" sz="1000" dirty="0">
                        <a:latin typeface="+mn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2009. </a:t>
                      </a:r>
                      <a:r>
                        <a:rPr lang="hr-HR" sz="1000" dirty="0" smtClean="0">
                          <a:latin typeface="+mn-lt"/>
                        </a:rPr>
                        <a:t>€33.825 HŠ </a:t>
                      </a:r>
                      <a:r>
                        <a:rPr lang="hr-HR" sz="1000" dirty="0">
                          <a:latin typeface="+mn-lt"/>
                        </a:rPr>
                        <a:t>(NZČ EU </a:t>
                      </a:r>
                      <a:r>
                        <a:rPr lang="hr-HR" sz="1000" dirty="0" smtClean="0">
                          <a:latin typeface="+mn-lt"/>
                        </a:rPr>
                        <a:t>€42.660)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16. Prosječni godišnji trošak rada</a:t>
                      </a:r>
                    </a:p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+mn-lt"/>
                        </a:rPr>
                        <a:t>(€ / po </a:t>
                      </a:r>
                      <a:r>
                        <a:rPr lang="hr-HR" sz="1000" dirty="0">
                          <a:latin typeface="+mn-lt"/>
                        </a:rPr>
                        <a:t>zaposlenom) 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</a:t>
                      </a:r>
                      <a:r>
                        <a:rPr lang="hr-HR" sz="1000" dirty="0" smtClean="0">
                          <a:latin typeface="+mn-lt"/>
                        </a:rPr>
                        <a:t>€18.434 </a:t>
                      </a:r>
                      <a:r>
                        <a:rPr lang="hr-HR" sz="1000" dirty="0">
                          <a:latin typeface="+mn-lt"/>
                        </a:rPr>
                        <a:t>HEP (NZČ EU </a:t>
                      </a:r>
                      <a:r>
                        <a:rPr lang="hr-HR" sz="1000" dirty="0" smtClean="0">
                          <a:latin typeface="+mn-lt"/>
                        </a:rPr>
                        <a:t>€18.273)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</a:t>
                      </a:r>
                      <a:r>
                        <a:rPr lang="hr-HR" sz="1000" dirty="0" smtClean="0">
                          <a:latin typeface="+mn-lt"/>
                        </a:rPr>
                        <a:t>€15.098 HŠ</a:t>
                      </a:r>
                      <a:endParaRPr lang="hr-HR" sz="1000" dirty="0">
                        <a:latin typeface="+mn-lt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2009. </a:t>
                      </a:r>
                      <a:r>
                        <a:rPr lang="hr-HR" sz="1000" dirty="0" smtClean="0">
                          <a:latin typeface="+mn-lt"/>
                        </a:rPr>
                        <a:t>€15.354 HŠ </a:t>
                      </a:r>
                      <a:r>
                        <a:rPr lang="hr-HR" sz="1000" dirty="0">
                          <a:latin typeface="+mn-lt"/>
                        </a:rPr>
                        <a:t>(NZČ EU </a:t>
                      </a:r>
                      <a:r>
                        <a:rPr lang="hr-HR" sz="1000" dirty="0" smtClean="0">
                          <a:latin typeface="+mn-lt"/>
                        </a:rPr>
                        <a:t>€5.087)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17. Udio rashoda za zaposlene</a:t>
                      </a:r>
                    </a:p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+mn-lt"/>
                        </a:rPr>
                        <a:t>u </a:t>
                      </a:r>
                      <a:r>
                        <a:rPr lang="hr-HR" sz="1000" dirty="0">
                          <a:latin typeface="+mn-lt"/>
                        </a:rPr>
                        <a:t>ukupnim rashodima u %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14,5% HEP (NZČ EU 7,6%)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41,6% HŠ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2009. 45% HŠ (NZČ EU 15%)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16547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18. </a:t>
                      </a:r>
                      <a:r>
                        <a:rPr lang="hr-HR" sz="1000" dirty="0" smtClean="0">
                          <a:latin typeface="+mn-lt"/>
                        </a:rPr>
                        <a:t>Investicije </a:t>
                      </a:r>
                      <a:r>
                        <a:rPr lang="hr-HR" sz="1000" dirty="0">
                          <a:latin typeface="+mn-lt"/>
                        </a:rPr>
                        <a:t>u ukupnim </a:t>
                      </a:r>
                      <a:r>
                        <a:rPr lang="hr-HR" sz="1000" dirty="0" smtClean="0">
                          <a:latin typeface="+mn-lt"/>
                        </a:rPr>
                        <a:t>prihodima, </a:t>
                      </a:r>
                      <a:r>
                        <a:rPr lang="hr-HR" sz="1000" dirty="0">
                          <a:latin typeface="+mn-lt"/>
                        </a:rPr>
                        <a:t>u %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17% HEP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2010. 13% HEP (NZČ EU 20%)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2009. 2% HŠ (NZČ EU 3%)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461186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19. Dobit prije poreza, kamata i amortizacije u </a:t>
                      </a:r>
                      <a:r>
                        <a:rPr lang="hr-HR" sz="1000" dirty="0" smtClean="0">
                          <a:latin typeface="+mn-lt"/>
                        </a:rPr>
                        <a:t>% (</a:t>
                      </a:r>
                      <a:r>
                        <a:rPr lang="hr-HR" sz="1000" dirty="0">
                          <a:latin typeface="+mn-lt"/>
                        </a:rPr>
                        <a:t>EBITDA)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11% HEP (NZČ EU 18%) 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7,05% HŠ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2010. 9,5% HŠ (100 najvećih svjetskih kompanija 13,3%)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307458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20. Prinos na aktivu (ROA) u %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2011. 0,</a:t>
                      </a:r>
                      <a:r>
                        <a:rPr lang="hr-HR" sz="1000" dirty="0" err="1">
                          <a:latin typeface="+mn-lt"/>
                        </a:rPr>
                        <a:t>0</a:t>
                      </a:r>
                      <a:r>
                        <a:rPr lang="hr-HR" sz="1000" dirty="0">
                          <a:latin typeface="+mn-lt"/>
                        </a:rPr>
                        <a:t>% HEP (NZČ EU 6%))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 HEP (- 0,24%)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0,49% HŠ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2012., 0,10% HŠ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/>
                </a:tc>
              </a:tr>
              <a:tr h="614915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+mn-lt"/>
                        </a:rPr>
                        <a:t>21. Prinos na kapital (ROE) u %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2011.  0,</a:t>
                      </a:r>
                      <a:r>
                        <a:rPr lang="hr-HR" sz="1000" dirty="0" err="1">
                          <a:latin typeface="+mn-lt"/>
                        </a:rPr>
                        <a:t>0</a:t>
                      </a:r>
                      <a:r>
                        <a:rPr lang="hr-HR" sz="1000" dirty="0">
                          <a:latin typeface="+mn-lt"/>
                        </a:rPr>
                        <a:t>% HEP (NZČ EU 9%)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 HEP (- 0,43)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hr-HR" sz="1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714" marR="4471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2011. 0,92% HŠ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2010. 1,8% HŠ (100 najvećih svjetskih kompanija 4,9%)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000" dirty="0" smtClean="0">
                          <a:latin typeface="+mn-lt"/>
                        </a:rPr>
                        <a:t> U </a:t>
                      </a:r>
                      <a:r>
                        <a:rPr lang="hr-HR" sz="1000" dirty="0">
                          <a:latin typeface="+mn-lt"/>
                        </a:rPr>
                        <a:t>prvom polugodištu 2012., 0,19% HŠ</a:t>
                      </a:r>
                      <a:endParaRPr lang="hr-HR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14" marR="44714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060575"/>
            <a:ext cx="9144000" cy="1789113"/>
          </a:xfrm>
        </p:spPr>
        <p:txBody>
          <a:bodyPr rtlCol="0">
            <a:normAutofit/>
          </a:bodyPr>
          <a:lstStyle/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SAŽETAK I PREPORUKE – POSLOVNI SUBJEKTI</a:t>
            </a:r>
          </a:p>
          <a:p>
            <a:pPr marL="857250" indent="-857250" algn="ctr" fontAlgn="auto">
              <a:buFont typeface="Arial" pitchFamily="34" charset="0"/>
              <a:buNone/>
              <a:defRPr/>
            </a:pPr>
            <a:r>
              <a:rPr lang="hr-HR" sz="3200" b="1" dirty="0" smtClean="0"/>
              <a:t>- Ključne preporuke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794A4-9D52-4166-8D3D-6491D51F33E5}" type="slidenum">
              <a:rPr lang="hr-HR"/>
              <a:pPr>
                <a:defRPr/>
              </a:pPr>
              <a:t>34</a:t>
            </a:fld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9156" name="Picture 9" descr="eiz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392863"/>
            <a:ext cx="21605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2" descr="http://t3.gstatic.com/images?q=tbn:ANd9GcSKxYS-pOeCVIcO0GxBLjcfJTjD60oCg_ehESTAGI_BD079s0b_7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88913"/>
            <a:ext cx="3162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46" descr="http://t2.gstatic.com/images?q=tbn:ANd9GcT36CUM-9euk2It19xxo5KY9tGXN9fj6bq4IYTISRLV0tFwEV3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149725"/>
            <a:ext cx="17097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44" descr="http://t2.gstatic.com/images?q=tbn:ANd9GcRQk09Kdr7B3VnAlxV9i-vC31JvWt1o4rjLuq7ao-JtVjM198X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3933825"/>
            <a:ext cx="9572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24" descr="http://t0.gstatic.com/images?q=tbn:ANd9GcQNq328HUuOrsTooghBje8XOqiTZBk8UgP-jUDnV5MpKYQ0FbT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7063"/>
            <a:ext cx="237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910B4-1954-4570-A8D7-C99BBD98736A}" type="slidenum">
              <a:rPr lang="hr-HR"/>
              <a:pPr>
                <a:defRPr/>
              </a:pPr>
              <a:t>35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913563"/>
        </p:xfrm>
        <a:graphic>
          <a:graphicData uri="http://schemas.openxmlformats.org/drawingml/2006/table">
            <a:tbl>
              <a:tblPr/>
              <a:tblGrid>
                <a:gridCol w="1042988"/>
                <a:gridCol w="3241675"/>
                <a:gridCol w="2590800"/>
                <a:gridCol w="2268537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88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Misija, vizija, ciljevi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Redefinirati misiju smjerom ambicije regionalnog lidera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Definirati programe,  jer su sadašnji zapravo projekti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Povezati planove poslovanja sa strateškim ciljevima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Usredotočenje na sve ostale ciljeve, a ne samo na  sigurnosti opskrbe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Nastaviti projekte društveno odgovornog ponašanja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Izvršiti prilagodbe sukladno Trećem paketu energetskih zakona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Oduprijeti se vođenju industrijske i socijalne politike na štetu Društva – javna nabava i cijena el. energije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Redefinirati misiju, jer je preveliki naglasak samo na zaštiti od poplava, a premalen na opskrbi voda, navodnjavanju i općenito ekonomskoj uporabi vode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Redefinirati misiju, viziju i ciljeve - istaknuti ekonomske kriterije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Pristup društveno odgovornom poslovanju i normativno uključiti u organizacijsku strukturu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44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Organizacija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Definirati sadržaj i strukturu primopredajnog zapisnika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Smanjiti broj distributivnih područja na 5 - sada 21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OPS pretvoriti u ITO, ali s vlasničkom i upravljačkom razdvojenošću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HEP ODS odvojiti od ostatka koncerna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Urediti odnose među ostalim tvrtkama HEP Grupe, osobito prema HEP trgovini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Koristiti projektno financiranje uz organiziranje novih trgovačkih društava za realizaciju projekta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Definirati sadržaj i strukturu primopredajnog zapisnika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Omogućiti nižim upravljačkim razinama mogućnost direktnog raspolaganja sredstvima u financijskom planu s ciljem provedbe programa jer su upravljačima dostupne sve potrebne informacije o stanju realizacije plana što im omogućuje kvalitetno i brzo donošenje odluka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Hrvatske vode - Hidrotehnički objekti d.o.o. za vodnogospodarsku djelatnost, Zagreb treba sadržajno organizirati i usmjeriti na poslove navodnjavanja koji su u okviru HV zanemareni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Definirati sadržaj i strukturu primopredajnog zapisnika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Promijeniti troslojni u dvoslojni organizacijski ustroj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Decentralizirati planiranje i kontrolu ostvarivanja ciljeva –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„bottom up“</a:t>
                      </a:r>
                      <a:endParaRPr kumimoji="0" lang="hr-H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Smanjiti broj službi  i organizirati manji broj sektora u Direkciji – ukloniti preklapanje poslova u Službi za pravne kadrovske i opće poslove i Službi za ljudske potencijale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Službu za OKFŠ premjestiti u Ministarstvo poljoprivrede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23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Poslovno i strateško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planiranje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Usredotočiti se na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„core business“</a:t>
                      </a:r>
                      <a:endParaRPr kumimoji="0" lang="hr-H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Definirati pregledan strateški okvir – osnova za praćenje realizacije planova ostalih članova Grupe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interne kapacitete za vrednovanja ostvarenja strategije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Normativno urediti izvještavanje resornog ministarstva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interno izvještavanje za potrebe planiranja - nova informatička osnova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Osmisliti strategiju regionalnog širenja – proizvodnja i prodaja (liberalizacija i gubitak tržišta)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Donijeti novi Zakon o energiji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Izmijeniti regulativu u području toplinarstva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Unaprijediti sustav vrednovanja ostvarenja ukupne strategije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novom ciklusu u potpunosti uskladiti pojedina terminološke razlike u različitim razinama strateških dokumenata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Izraditi plan restrukturiranja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Usredotočiti se na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„core business“</a:t>
                      </a:r>
                      <a:endParaRPr kumimoji="0" lang="hr-H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Povezati planove poslovanja sa strateškim ciljevima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interne kapacitete za vrednovanja ostvarenja strategije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Ograničiti politički utjecaj na poslovanje i razvitak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1FBC0-35B7-4A8D-A587-754DC9C62A3A}" type="slidenum">
              <a:rPr lang="hr-HR"/>
              <a:pPr>
                <a:defRPr/>
              </a:pPr>
              <a:t>36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71550"/>
                <a:gridCol w="2232025"/>
                <a:gridCol w="3097213"/>
                <a:gridCol w="2843212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119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i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Kontroling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Unaprijediti upravljanje poslovnim procesima –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Business Process Management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(BPM)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Normativno unaprijediti funkcije upravljanja i nadzora od strane vlasnika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Osigurati</a:t>
                      </a:r>
                      <a:r>
                        <a:rPr kumimoji="0" lang="ta-I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neovisnost Revizorskog odbora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Urediti eksterno vrednovanje sustava interne kontrole i interne revizije (Revizorski odbor) – kadrovski osnažiti, osigurati  veću neovisnost i eksterno vrednovanje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Kontinuirana primjena kontrolinga troškova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Unaprijediti upravljanje poslovnim procesima –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Business Process Management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(BPM)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Upravljački pristup usmjeriti prema načelima DOP-a s obzirom na obilježja resursa kojim upravljaju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Samostalna služba za unutarnju reviziju trebala bi organizacijski biti pod kontrolom revizorskog odbora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Revizorski odbor trebao bi biti funkcija Upravnog vijeća, a ne Generalnog direktora,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Procedure i procese treba dodatno dokumentirati te ostvariti punu implementaciju FMC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strategiju upravljanja rizicima u poslovanju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Potrebno pojačati interne kontrole kad je riječ o nabavi zemljišta (posebice internom pogodbom)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Kapitalne donacije davati na osnovi razvidnog javnog natječaja i programa koji će provesti nadležno ministarstvo, a ne odlukama VRH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Kontinuirana primjena kontrolinga troškova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Uvesti sustav upravljanja poslovnim procesima – 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Business Process Management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(BPM)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Provesti akcijski plan poboljšanje financijskog upravljanja i kontrola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Nastaviti s godišnjim samoprocjenama unutarnjih financijskih kontrola – financijska, računovodstvena, planska i analitička služba, služba za javnu nabavu i služba za internu reviziju i kontrolu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Eksterno vrednovati sustav interne kontrole i interne revizije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Nadopuniti normativne akte - uloga vlasnika (Ministarstvo) i Nadzornog odbora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Sustavno provoditi preporuke državne revizije i otklanjati uočene nepravilnosti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Kontinuirana primjena kontrolinga troškova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457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Upravljanje ljudskim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resursima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Napraviti program zbrinjavanja viška zaposlenih s naglaskom na prijevremeno umirovljenje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Smanjiti ukupni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„wage-bill“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 oko 30%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Promijeniti postojeći Kolektivni ugovor, jer je teško održiv bez smanjenja broja zaposlenih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Izraditi novu sistematizaciju radnih mjesta – procjena radnog opterećenja i obnova mape radnih procesa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Izraditi novi i za svako društvo posebni Katalog radnih mjesta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Jasnije definirati varijabilni dio menadžerskih ugovora i kriterije otkaza i gubitka prava na otpremninu zbog osobne odgovornosti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Jačati apsorpcijske kapacitete za korištenje EU sredstava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godišnjim planovima rada utvrditi pojedinačne odgovornosti i mjerenje kvalitete rada koje bi zaista trebalo značiti mogućnost promoviranja i nagrađivanja izvrsnosti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Razraditi kriterije za  isplatu stimulativnog dijela plaće zaposlenika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Novu sistematizaciju radnih mjesta treba napraviti na osnovi procjene radnog opterećenja i snimke radnih procesa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Razraditi kriterije za  isplatu stimulativnog dijela plaće glavnog direktora, zamjenika i direktora VGO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Jačati apsorpcijske kapacitete za korištenje EU sredstava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Hitno izmijeniti postojeći Kolektivni ugovor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Smanjiti ukupni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„wage-bill“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 oko 30%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Pripremiti program zbrinjavanja 2.500 zaposlenih kroz četiri godine, osobito režijskih radnika i osigurati za to 300 milijuna HRK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Osobe s invaliditetom zbrinuti kroz poseban program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Izraditi procjenu opterećenosti radnih mjesta i knjigu poslovnih procesa - nova sistematizacija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stimulativni sustav nagrađivanja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Izraditi Katalog radnih mjesta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Menadžerskim ugovorima utvrditi razvidne kriterije nagrađivanja – povezati ih s indikatorima profitabilnosti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Jačati apsorpcijske kapacitete za korištenje EU sredstava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09644-1F62-4828-9DFC-A7C53F85B8B7}" type="slidenum">
              <a:rPr lang="hr-HR"/>
              <a:pPr>
                <a:defRPr/>
              </a:pPr>
              <a:t>37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3240087"/>
                <a:gridCol w="2735263"/>
                <a:gridCol w="2268537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654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Poslovna i razvojna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politika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Preusmjeriti aktivnosti s kriznog menadžmenta na racionalizaciju troškova i pokretanje investicija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Pojačati kvalitetu financijskog upravljanja i naplatu potraživanja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Inicirati izmjene zakona za bolju naplatu potraživanja -lakša obustava isporuke energije -pravni instrumenti nisu učinkoviti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Potraživanja treba osigurati instrumentima naplate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Vlasnički urediti i izraditi registar nekretnina -razdvojiti poslovne od neposlovnih nekretnina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Riješiti status bespravno korištene imovine (stanovi, garaže)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Reguliranje socijale sukladno direktivi EU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Potrebno izraditi socijalni registar potrošača u kućanstvima s posebnim tretmanom te provoditi odredbe koje će propisati Vlada za ugrožene kategorije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Izbjegavati zamjenu potraživanja za vlasničke udjele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Održavati visoku razinu naplate potraživanja od kućanstava, jer se pojedini dužnici među poduzećima nalaze u kritičnoj situaciji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Unaprijediti aktivnosti na smanjenju krađe struje (procjena 1-2%) i smanjenju gubitaka u energetskom sustavu (trenutno 10%)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Certificirati predstavništva Grupe u inozemstvu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Voditi računa o pokazateljima likvidnosti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Voditi računa o setu financijskih pokazatelja koji su sadržani u ugovorima o dugoročnim kreditima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Prodati non-core business imovinu (odmaralište)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Raščistiti imovinsko-pravne odnose u pojedinim objektima, te raspodijeliti troškove u zajedničkim objektima s bivšim lokalnim “vodoprivredama”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Značajno pojačati napore pravne i financijske službe u naplati vlastitih potraživanja, ali i kontrolu naplate koju obavljaju JLS za Hrvatske vode (1,2 mlrd nenaplaćenih potraživanja)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 ulaziti u nova kreditna zaduženja dok nije osigurana korekcija cijene vode naviše koja pokriva zaduženja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Osigurati instrumente naplate potraživanja i upravljati kamatnim rizicima po kreditima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Nenaplaćena potraživanja evidentirati u glavnoj knjizi jer utječu na podatke o javnim financijama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Razmotriti opciju raspisivanja javnog nadmetanja za usluge otkupa nenaplaćenih potraživanja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Intenzivirati proces dodatnog certificiranja i akreditiranja - HV ishodišna točka u aplikacijama za sufinanciranje projekata EU sredstvima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Razmotriti opciju raspisivanja javnog nadmetanja za usluge otkupa nenaplaćenih potraživanja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Privatizirati šest ovisnih društava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Izraditi plan poslovnog i razvojnog restrukturiranja - očekivani otpori lokalne zajednice, politike i sindikata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Izrazito značajnu vrijednost imovine koja je izvan </a:t>
                      </a:r>
                      <a:r>
                        <a:rPr kumimoji="0" lang="hr-H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„core businessa“ </a:t>
                      </a: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vlasnički urediti i prodati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Udio prodaje licitacijom od 5% u godini 2011. povećati na barem 50% u idućim godinama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Osigurati instrumente naplate potraživanja od kupaca i upravljati kamatnim rizicima po kreditima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Uvesti integrirani poslovni informatički sustav, integrirati postojeće baze i programske podrške, te povećati broj zaposlenih informatičara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Rasporediti naknade za OKFŠ Društvu odnosno šumoposjednicima razmjerno udjelu u površini šuma i šumskih zemljišta RH u skladu s odredbama Zakona o šumama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E36C5-F989-4EEC-B6DE-D949E734C70C}" type="slidenum">
              <a:rPr lang="hr-HR"/>
              <a:pPr>
                <a:defRPr/>
              </a:pPr>
              <a:t>38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3240087"/>
                <a:gridCol w="2735263"/>
                <a:gridCol w="2268537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HEP Grupa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vode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Hrvatske šume d.o.o.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654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Poslovna i razvojna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politika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Izdvojiti dovoljne rezervacije za potencijalne obveze po sudskim sporovima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Povećati broj pribavljenih certifikata prema HRN EN ISO normi i tzv. zelene certifikate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Ulagati u imovinu i zamjenu postojećih kapaciteta, jer je otpisanost dugotrajne imovine visokih 64%, a realizacija tijekom 2011. godine je bila samo 71% od plana, a tijekom 2012. oko 80%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Značajno ubrzati pripremu investicijskih projekata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Ubrzati troškovno restrukturiranje HEP bez čega investicijski plan nije održiv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Stvoriti informatičko-informacijske pretpostavke za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asset-management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Uložiti sredstava, pored TE i HE, primarno u distribuciju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Preferirati projektno financiranje, jer projekcije kreditnog zaduženja i uporabe vlastitih sredstava za potrebe planiranih investicija nisu održive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Centralizirati sustav javne nabave - na razini društava ostaviti samo racionalno opravdanu nabavu s razvidnim planovima i izvješćima o procijenjenim i ostvarenim cijenama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Organizirati međunarodne natječaje za javnu nabavu, a za pojedine robe (energente) provesti u real-time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Propitati metodologiju utvrđivanja minimalne cijene vode propisane Uredbom o najnižoj cijeni vodnih usluga i troškova koje ona pokriva i Uredbom o mjerilima ekonomičnog poslovanja isporučitelja vodnih usluga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 započinjanjem intenzivnog investicijskog ciklusa koji se temelji na kreditnim zaduženjima raste potreba za upravljanjem financijskim rizicima odnosno osiguranjem potraživanja.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Intenzivirati prijenos potrebnih znanja krajnjim korisnicima – komunalnim tvrtkama glede povlačenja i upotrebe europskih strukturnih sredstava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Pozornost posvetiti indikatorima zaduženosti koji će se u budućnosti povećavati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Izdvojiti dovoljne rezervacije za potencijalne obveze po sudskim sporovima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Predložiti izmjenu Pravilnika o posebnim uvjetima za obavljanje djelatnosti vodoistražnih radova i drugih hidrogeoloških radova, preventivne, redovne i izvanredne obrane od poplava (smanjiti broj branjenih vodnih područja)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hr-H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Utvrditi sustav nastajanja obveza u fazi potpisivanja ugovora i centralizirati evidenciju svih potpisanih ugovora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Razviti strategiju upravljanja rizicima u poslovanju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Stvoriti informatičko-informacijske pretpostavke za </a:t>
                      </a:r>
                      <a:r>
                        <a:rPr kumimoji="0" lang="hr-H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asset-management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Utvrditi stvarnu razinu potencijalne sječe i tome prilagoditi planove sječe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Izvještavati nadležno Ministarstvo o realizaciji planova i dostavljati planove nabave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Pojačati napore financijske i pravne službe za naplatu potraživanja i pripremiti pokretanje ovrha značajnijih kupaca 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Ishoditi međunarodne certifikate za upravljanje kvalitetom, procesima, ekologijom i energijom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Pozornost posvetiti indikatorima likvidnosti koji se pogoršavaju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Izdvojiti dovoljne rezervacije za potencijalne obveze po sudskim sporovima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Centralizirati sustav javne nabave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 smtClean="0"/>
              <a:t>O projektu</a:t>
            </a:r>
            <a:endParaRPr lang="hr-HR" b="1" dirty="0"/>
          </a:p>
        </p:txBody>
      </p:sp>
      <p:graphicFrame>
        <p:nvGraphicFramePr>
          <p:cNvPr id="54299" name="Group 27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527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70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Naziv projekta: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Usluga analize postojećeg stanja u državnim tijelima i trgovačkim društvima s konceptom poboljšanja efikasnosti upravljanja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Naručitelj: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Vlada Republike Hrvatske, Državni ured za središnju javnu nabavu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Klasa: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330-01/12-05/01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URBROJ: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535-12-37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Izvršitelji: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Ekonomski institut, Zagreb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Inženjerski biro d.d.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9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80000"/>
                          </a:solidFill>
                          <a:effectLst/>
                          <a:latin typeface="Calibri" pitchFamily="34" charset="0"/>
                        </a:rPr>
                        <a:t>Rad je umnožen u ograničenom broju primjeraka za Naručitelja, te se bez njegovoga izričitog dopuštenja ne smije koristiti, ni u dijelovima, niti u cjelini za javno objavljivanje.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8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811" y="6381328"/>
            <a:ext cx="2044189" cy="47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4297" name="Picture 8" descr="http://www.poslovni-savjetnik.com/sites/default/files/imagecache/slika_vijesti_velika/eiz.png"/>
          <p:cNvPicPr>
            <a:picLocks noChangeAspect="1" noChangeArrowheads="1"/>
          </p:cNvPicPr>
          <p:nvPr/>
        </p:nvPicPr>
        <p:blipFill>
          <a:blip r:embed="rId3" cstate="print"/>
          <a:srcRect l="15733" t="21942" r="16841" b="30518"/>
          <a:stretch>
            <a:fillRect/>
          </a:stretch>
        </p:blipFill>
        <p:spPr bwMode="auto">
          <a:xfrm>
            <a:off x="0" y="6249988"/>
            <a:ext cx="140335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7AB89-E532-4608-A27C-2351EDFBDF93}" type="slidenum">
              <a:rPr lang="hr-HR"/>
              <a:pPr>
                <a:defRPr/>
              </a:pPr>
              <a:t>4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1042988"/>
                <a:gridCol w="2959100"/>
                <a:gridCol w="2570162"/>
                <a:gridCol w="25717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275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 Organizacija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Uz Kabinet ministra još 8 ustrojstvenih jedinica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nadležnosti je skupina 12 veoma heterogenih institucija uključenih uglavnom na financijsko tržište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Ingerencije su nad gospodarskim subjektima izrazito male, premda Ministarstvo ima jedinicu za praćenje poslovanja javnih i državnih poduzeća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Uz Kabinet ministra i glavno tajništvo, 8 je ustrojstvenih jedinica i 12 drugih institucija – 4 agencije, 5 zavoda, HZZO, HZZ i Fond za profesionalnu rehabilitaciju i zapošljavanje osoba s invaliditetom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ingerenciji je Ministarstva i 7 posebnih institucija iz područja energetike, zaštite okoliša i upravljanja državnom imovinom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Pokrenute ustrojstvene promjene – novo Ministarstvo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Uz Kabinet ministra i 3 samostalne službe, 8 je uprava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 je agencija u nadležnosti Ministarstva, a u sklopu su proračuna još i Hrvatski centar za konjogojstvo – Državne ergele Đakovo i Lipik i Poljoprivredna savjetodavna služba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Ukinute su sve ustrojstvene jedinice manje od odjela, čime je smanjen broj voditeljskih pozicija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2.a. Preporuke za organizaciju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Nastaviti sa započetima promjenama usmjerenim smanjenju broja uprava i podignuti upravljanje javnim dugom i makroekonomske analize  i prognoze na višu hijerarhijsku razinu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Izdvojiti upravljanje javnim dugom u posebnu agenciju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Propitati svrsishodnost jedinice za praćenje poslovanja javnih i državnih poduzeća i normativno tu aktivnost smjestiti u resorna ministarstva i Državni ured za upravljanje državnom imovinom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Porezna uprava – uspostaviti ured za velike poduzetnike i organizirati četiri velika regionalna centra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Carinska uprava – harmonizirati ustroj u skladu sa zahtjevima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Nastaviti s ustrojstvenim promjenama – dobro usmjerene, ali nedovoljne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 skladu s novim profiliranjem istaknuti značaj industrije (kao najveća, prehrambena industrija je još izvan ingerencije)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Otkloniti preklapanje ingerencija kod pojedinih institucija – potrebna funkcionalna analiza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Ustrojiti posebnu jedinicu nadležnu za kreiranje poljoprivredne politike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Ustrojiti posebnu službu za provedbu drugih ciljeva i mjera iz Programa Vlade - osnivanje razvojnih poljoprivrednih centara, edukacija, obrazovanje i istraživački rad i licenciranje obrazovnih programa u poljoprivredi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Propitati opravdanost ustrojavanja čak dva sektora nadležna za ruralni razvoj – moguće preklapanje nadležnosti i neučinkovitost u radu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Otkloniti preklapanje ingerencija kod pojedinih institucija – nova funkcionalna analizu, ili provedba zaključaka već provedene analize (FAO, 2010.)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7E309-4298-41B8-A78B-B560FC9D70F2}" type="slidenum">
              <a:rPr lang="hr-HR"/>
              <a:pPr>
                <a:defRPr/>
              </a:pPr>
              <a:t>5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9"/>
        </p:xfrm>
        <a:graphic>
          <a:graphicData uri="http://schemas.openxmlformats.org/drawingml/2006/table">
            <a:tbl>
              <a:tblPr/>
              <a:tblGrid>
                <a:gridCol w="1042988"/>
                <a:gridCol w="2520950"/>
                <a:gridCol w="2663825"/>
                <a:gridCol w="2916237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405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3. Zaposleni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Sistematizirano 525, popunjeno 301 (57%) radno mjesto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Indicirana loša kvalifikacijska struktura, osobito u Carinskoj i Poreznoj upravi (42% SSS i 36% VSS)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Ministarstvu uprave predloženo zapošljavanje 212 novih radnika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Nedostaje snimak radnih procesa i opterećenosti radnih mjesta - preopterećenost i podzaposlenost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Prosječni su godišnji rashodi za zaposlene najniži su u poreznoj (125.261kn) i carinskoj upravi (130.681kn), a najveći su u Agenciji za reviziju (197.321kn) i SAFU (158.572 kn) – u Ministarstvu 147.945 kn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plaća u hladnom pogonu 76,8% i ukazuje na preveliki „wage bill“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Ministarstvu bez agencija i zavoda 349 zaposlenih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Mala popunjenost (70%) osobito na visoko stručnim radnim mjestima (vođenje ekonomske politike i povlačenje europskih sredstava), a velika u administraciji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Stopa popunjenosti u agencijama i zavodima je 80,4% uz veliku varijaciju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Nedostaje snimak radnih procesa i opterećenosti radnih mjesta - preopterećenost i podzaposlenost 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Prosječni su godišnji rashodi za zaposlene najmanji u HZZ (113.762), 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 najveći u Agenciji za JPP (262.442 kn), te Agenciji za opremu pod tlakom (192.246 kn) i Agenciji za osiguranje radničkih potraživanja (180.295 kn) - 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 Ministarstvu 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148.940 kn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Razlike indiciraju na postojanje uvećanih koeficijenata složenosti za ista radna mjesta u agencijama, centrima i zavodima - odstupanje od Uredbe o koeficijentima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Novom sistematizacijom utvrđeno je 1.245, a popunjena su 923 radna mjesta (74%), dok je ranija popunjenost iznosila 83%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Izrazito slaba popunjenost u Službi za internu reviziju, pravne i financijske poslove, a najveća u kabinetu ministra i upravi poljoprivredne i prehrambene politike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Nedostaje snimak radnih procesa i opterećenosti radnih mjesta - preopterećenost i podzaposlenost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Prosječni su godišnji rashodi za zaposlene najmanji su u Hrvatskoj poljoprivrednoj agenciji (45.888 kn), jer je u razdjelu Ministarstva samo dio rashoda za zaposlene, i Hrvatskom centru za poljoprivredu, hranu i selo (129.084 kn) – nisu usporedivi s ostalim glavama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Najveći rashodi za zaposlene u Ministarstvu (159.892 kn) i </a:t>
                      </a: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Agenciji za plaćanja u poljoprivredi, ribarstvu i ruralnom razvoju (156.120 kn)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3.a. Preporuke za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zaposlene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snimak radnih procesa i analizu opterećenosti radnih mjesta -nova sistematizacija radnih mjesta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Napraviti reviziju koeficijenata složenosti poslova u svim institucijama pod ingerencijom Ministarstva te njihovo usklađivanje s Uredbom o koeficijentima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Carinska uprava – zbrinuti višak zaposlenih i razviti karijerni sustav i uvesti carinska zvanja i sustav napredovanja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snimak radnih procesa i analizu opterećenosti radnih mjesta -nova sistematizacija radnih mjesta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Napraviti reviziju koeficijenata složenosti poslova u svim institucijama pod ingerencijom Ministarstva te njihovo usklađivanje s Uredbom o koeficijentima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Uspostaviti vođenje elektroničke evidencije prisutnosti na poslu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Jačati kapacitete za provedbu Zakona o procjeni učinka propisa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Napraviti snimak radnih procesa i analizu opterećenosti radnih mjesta -nova sistematizacija radnih mjesta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Uspostaviti vođenje elektroničke evidencije prisutnosti na poslu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Povećati broj visokokvalificiranih izvršitelja za najsloženije poslove - sigurnost hrane, veterinarstvo i fitosanitarna politika, potpore, ruralni fondovi, koordinacija s EU i strukturne mjere u ribarstvu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Napraviti reviziju koeficijenata složenosti poslova u svim institucijama pod ingerencijom Ministarstva te njihovo usklađivanje s Uredbom o koeficijentima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E16FE-DAC0-4A92-AFFA-C1A63D21ACCC}" type="slidenum">
              <a:rPr lang="hr-HR"/>
              <a:pPr>
                <a:defRPr/>
              </a:pPr>
              <a:t>6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808287"/>
                <a:gridCol w="2735263"/>
                <a:gridCol w="27003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 Izvršenje proračuna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2011.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24.198.459.760 kn (razdjel)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Indeksi izvršenja: Ukupno (102,64); Aktivnosti bez potpora i servisiranja duga (111,98); Potpore (105,43); Servisiranje duga (100,13); Kapitalni projekti (102,22); Tekući projekti (94,81)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Ostali izdaci države (servisiranje duga, transferi, pomoći i subvencije) iskazuju najbrži rast (103)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Smanjuju se izdaci za razvoj kapaciteta i kompetencija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Izdaci za hladni pogon u pravilu su najbliže planiranima, a izdaci za korištenje europskih sredstava iskazuju velike oscilacije u odnosu na planirane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Smanjeni su rashodi carinske (-3.4%) i porezne (-3,7%) uprave, veoma su povećani rashodi dviju agencija, a glava MFin  -bez ostalih izdataka države bilježi ostvarenje od 84.3% -  značajno smanjenje kapitalnih ulaganja i neizvršenja programa financiranih EU sredstvima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38.613.158.397 kn (razdjel)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Ukupni su rashodi u razdjelu MINGORP-a u 2011. iznosili su 38,61 milijardu kn, što je 0,33 % manje od plana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 samu glavu MINGORP-a odnosi se tek 1,8% rashoda razdjela MINGORP-a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Najveći udio rashoda u razdjelu MINGORP-a odnosi se na HZMO (91,9%) i HZZ (5,4%) koji su ostvareni na razini plana za 2011. godinu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Najveća odstupanja od ostvarenja bilježe Ravnateljstvo za robne zalihe (48,4%) zbog smanjenog obujma nabave robnih zaliha i REGOS (116,7%) zbog povećanih rashoda za tehničku podršku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Indeksi izvršenja: Ukupno (99,67); Aktivnosti bez mirovina i naknada nezaposlenima (98,24); Mirovine i naknade (99,90); Kapitalni projekti (77,68); Tekući projekti (105,15)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Smanjuju se izdaci za razvoj kapaciteta i kompetencija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4.580.746.836 kn (razdjel)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Rashodi Ministarstva (glava) iznosili su 4.422.584.745 kn i izvršeni su 100% u odnosu na plan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Ukoliko se rashodima za subvencije u 2011. dodaju i rashodi za investicijske potpore u iznosu od 393.968.039 prema načelu nastanka događaja, a koji dospijevaju na naplatu u 2012. i 2013., tada ukupni rashodi proračuna iznose 4,831 milijarda kuna, a ne 4,422 milijarde kuna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Indeksi izvršenja: Ukupno (99,57); Aktivnosti bez subvencija i poticaja (98,74); Subvencije i poticaji (106,40); Kapitalni projekti (65,14); Tekući projekti (23,05)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Kao i prethodnih godina, dinamika isplate subvencija i intervencija je iznad dinamike predviđene planom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Smanjuju se izdaci za razvoj kapaciteta i kompetencija, tj. ulaganja u kapitalne i tekuće projekte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B7238-C8A4-4AA9-B811-2608E583672F}" type="slidenum">
              <a:rPr lang="hr-HR"/>
              <a:pPr>
                <a:defRPr/>
              </a:pPr>
              <a:t>7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808287"/>
                <a:gridCol w="2735263"/>
                <a:gridCol w="27003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 Izvršenje proračuna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2011.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Unatoč štedljivosti Ministarstva financija - bez ostalih izdataka države, prosječna je godišnja potrošnja bila veća od planirane za 1,1% - rast ostalih izdataka države ( primarno jamstvene pričuve kojom se manipuliralo s nerealno malim planskim iznosima i po tri puta većim ostvarenjima (jamstva za brodogradnju)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Izvršenje kapitalnih rashoda ostvareno je na razini 65%, tekućih projekata 98%, a na tekuće aktivnosti, primarno zbog rasta subvencija i potpora, potrošeno je 18% više od plana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Ostvarenje rashoda je u skladu s planom kod rashoda za hladni pogon (96%), a najveće je odstupanje kod subvencija, pomoći, donacija (21% više od plana) i kod kapitalnog održavanja (27% manje od plana). Udjeli rashoda za međunarodnu suradnju u ukupnim rashodima izrazito su mali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Prostor ušteda na ustrojstvenim jedinicama (glavama) smanjuje se - bez reformi nije moguće ostvariti daljnje uštede bez ugrožavanja funkcioniranja javnog sektora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Izdaci za hladni pogon u pravilu su najbliže planiranima, a izdaci za korištenje europskih sredstava iskazuju velike oscilacije u odnosu na planirane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Najveće odstupanje od plana bilježe Darovnice, IPA i PHARE programi i Rashodi za razvoj kapaciteta i kompetencija - najslabije izvršenje imaju programi koji su najvažniji za dugoročno ispunjavanje strateških ciljeva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Veliki su problemi u planiranju, upravljanju i u provedbi ugovorenih EU projekata, a iznos je povučenih EU sredstava znatno manji od planiranih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Velika odstupanja bilježe i Rashodi za kapitalno održavanje hladnog pogona (informatizacija, vozni park i opremanje) - prvi na razmatranju smanjenja prilikom rebalansa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Rashodi za subvencije, transfere i pomoći su kod Ministarstva ili institucija pod njegovom ingerencijom uglavnom u skladu s planom, ili niže od planiranog (uz iznimku HAMAG-a gdje su rashodi za subvencije 18% veći od planiranih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Izdaci za hladni pogon u pravilu su najbliže planiranima, a izdaci za korištenje europskih sredstava nedopustivo mali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Proračun je izvršen iznad plana u kategoriji tekućih rashoda, uglavnom zbog subvencija, dok su kapitalni (65%) i tekući projekti (23%) značajno manji od planiranih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troši 87% proračuna na subvencije, pomoći i donacije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HAPPRRR i Hrvatski centar za poljoprivredu, hranu i selo iskazale su natprosječno visok udio plaća u hladnom pogonu, nedostatak međunarodnih programa, te veliki udio rashoda za hladni pogon, informatizaciju, vozni park i opremanje u ukupnim rashodima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Slična je situacija i u Hrvatskoj agenciji za hranu koja osim rashoda za hladni pogon u 2011. ne bilježi nikakve rashode za razvojne programe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EC69C-B8BB-4166-957E-21B696E1CD6E}" type="slidenum">
              <a:rPr lang="hr-HR"/>
              <a:pPr>
                <a:defRPr/>
              </a:pPr>
              <a:t>8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663825"/>
                <a:gridCol w="3095625"/>
                <a:gridCol w="24844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5. Ekonomska politika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Izdaci su u razdoblju 2009.-2011. kumulativno povećani za 10,3%, a izdaci su </a:t>
                      </a:r>
                      <a:r>
                        <a:rPr kumimoji="0" lang="hr-H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glave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Ministarstva bez ostalih izdataka države, povećani samo za 1,9%, što je rezultat povećanja </a:t>
                      </a:r>
                      <a:r>
                        <a:rPr kumimoji="0" lang="hr-H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ostalih izdataka države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je rashoda konsolidirane opće države u BDP-u u RH ispod prosjeka zemalja NZČ i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Primarni problem nije veličina sektora konsolidirane opće države već njegova neučinkovitost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Upitan je sadržaj Zakona o fiskalnoj odgovornosti, koji ustrajava samo na smanjenju izdataka za 1 postotni bod godišnje u BDP-u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Hrvatska ima veće udjele izdataka za socijalnu zaštitu, zdravstvo, javni red i sigurnost te obranu (uključujući braniteljske mirovine) od NZČ i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Izrazito manje udjele izdataka ima u zaštiti okoliša, rekreaciji, kulturi i obrazovanju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Manji su udjeli izdataka Hrvatske u poslovima koji čine okosnicu budućeg rasta (obrazovanje) ili kvalitetu života (zaštita okoliša, rekreacija, kultura)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Bez reforme sustava zdravstva i socijalne zaštite nije moguće  značajnije smanjenje udjela javnog sektora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Kretanja u prerađivačkoj industriji su u razdoblju 2008.-2011. bila izrazito lošija od NZČ EU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potpora MINGORP-a u ukupnim potporama RH iskazuje trend smanjenja i u apsolutnom i u relativnom iznosu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Porast udjela bilježe kapitalne potpore (premda se i njihov apsolutni iznos smanjuje), a potpore za subvencije smanjuju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Značajno se povećavaju potpore za poljoprivredu, a smanjuju potpore gospodarstvu i poduzetništvu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61,8%  (46,3% - brodogradnja i 15,5% - gospodarstvo) svih se protestiranih jamstava odnosi na jamstva za sektore u resoru MINGORP-a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Povećava se udio protestiranih jamstava za brodogradnju, a smanjuje se njihov iznos za ostatak gospodarstva i poljoprivredu nakon privatizacije velikih sustava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 zadnjih nekoliko godina povrat sredstava za protestirana jamstva je vrlo mali (1,7% u  2011.)  – u očekivanju programa restrukturiranja brodogradnja je praktično prestala plaćati protestirana jamstva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Ukupni je iznos aktivnih jamstava za brodogradnju bio 10,8 milijardi kn (3,3% BDP-a) - preuzimanje u javni dug tijekom 2012. (najveći dio iznosa otpada na Brodosplit, Brodotrogir i 3. Maj)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Prevelika usmjerenost na proizvodno vezane potpore i </a:t>
                      </a:r>
                      <a:r>
                        <a:rPr kumimoji="0" lang="hr-H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 hoc </a:t>
                      </a: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tržišne intervencije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Niska iskorištenost SAPARD/IPARD programa (samo 19%)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Slaba potpora proizvođačkim organizacijama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Nedovoljna akreditacija mjera ruralnog razvoja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Nerazrađen sustav praćenja učinkovitosti potpora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Kumulativno su izdaci ministarstva povećani u razdoblju 2011./2008. za velikih  13,2%, tj. prosječno godišnje 4,2%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hladnog pogona u tom razdoblju se povećavao, manje u samom ministarstvu, a puno više u agencijama, zavodu i centru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Međunarodna aktivnost IPA i PHARE programa i međunarodnih darovnica skoncentrirana je isključivo na Ministarstvo, a ostale institucije u 2011. nisu koristile sredstva iz dostupnih međunarodnih fondova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CDD45-2C83-4E72-A522-51651B2F93B4}" type="slidenum">
              <a:rPr lang="hr-HR"/>
              <a:pPr>
                <a:defRPr/>
              </a:pPr>
              <a:t>9</a:t>
            </a:fld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900113"/>
                <a:gridCol w="2663825"/>
                <a:gridCol w="3095625"/>
                <a:gridCol w="24844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PODRUČJA</a:t>
                      </a:r>
                      <a:endParaRPr kumimoji="0" lang="hr-H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financija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gospodarstva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Ministarstvo poljoprivrede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33" marR="46633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5. Ekonomska politika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je rashoda za projekte (K, T) veoma mali u ukupnim rashodima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Ministarstvo servisira javni dug, administraciju i transferira subvencije i pomoći, dok su kapitalne, tekuće i strateške aktivnosti malene i uglavnom prve stavke na kojima se smanjuju rashodi u rebalansima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Dio ustrojstvenih jedinica nema aktivnosti vezane za razvoj kapaciteta i kompetencija, niti je uključen u korištenje sredstava EU fondova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Kod agencija u ingerenciji Ministarstva primjećuje se kontinuirano povećanje rashoda za hladni pogon, a izraženo je smanjenje tih rashoda u Carinskoj upravi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Povećavani su udjeli potpora poljoprivredi, a smanjivani udjeli potpora gospodarstvu i poduzetništvu, a unatoč tome značajnijih pomaka u poljoprivredi nema – nužna promjena strukture i mjerenje učinkovitosti potpora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Hrvatska ima najveći kumulativni udio izdanih jamstava u skupini usporedivih zemalja (čak 18% BDP-a, a Slovenija, primjerice, 9,9%)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Dio institucija pod ingerencijom Ministarstva ima podcijenjene rashode hladnog pogona – režijski troškovi pod glavom Ministarstva (troškovi se zgrade i upravljanja knjiže u glavi Ministarstva bez raspodjele troškova), a dio agencija i fondova na osnovi javnih ovlasti ostvaruje vlastite prihode (prolaze kroz sustav Državne riznice)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HZZ i HZMO imaju manje prosječne rashode za zaposlenike – veći udio zaposlenika manje stručne spreme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REGOS, Agencija za JPP, Agencija za opremu pod tlakom, Agencija za osiguranje radničkih potraživanja u slučaju stečaja poslodavaca i Hrvatska akreditacijska agencija imaju značajno veće rashode za zaposlene od prosjeka Ministarstva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Za razliku od druga dva ministarstva (centralizirana dodjela subvencija i potpora) institucije pod ingerencijom MINGORP-a u značajnijoj mjeri sudjeluju u aktivnostima s obilježjima dodjele subvencija, transfera ili pomoći 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Međunarodna suradnja (IPA i PHARE projekti i međunarodne darovnice) najvećim se dijelom odvijaju u suradnji s  MINGORP-om, a druge institucije (agencije i zavodi) ne sudjeluju u međunarodnim aktivnostima - bez rashoda za jačanje kapaciteta i kompetencija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Indicirana je skrivena nezaposlenost, bez aktivnosti usmjerenih na ostvarivanje razvojnih i strateških ciljeva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Izvršenje plana kod međunarodnih programa Ministarstva poljoprivrede je iznimno malo (34%) – slabo povlačenje sredstava iz europskih fondova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Jedina kategorija rashoda s većim izvršenjem od plana za 2011. su subvencije, transferi i pomoći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potpora Ministarstva u ukupnim potporama je povećan s 33% u 2008. godini na 41,59% u 2011. godini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subvencija u potporama radikalno raste od 47,1% u 2008. godini, na čak 56,3 u 2011. godini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Udio kapitalne pomoći u istom razdoblju opada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15638</Words>
  <Application>Microsoft Office PowerPoint</Application>
  <PresentationFormat>On-screen Show (4:3)</PresentationFormat>
  <Paragraphs>1234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Projekt: Pregled financijskog i operativnog stanja s ciljem utvrđivanja potencijalnih obveza i optimalnosti sustava - ZBIRNO IZVJEŠĆE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 projektu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start</dc:title>
  <dc:creator>dredzepagic</dc:creator>
  <cp:lastModifiedBy>Darko Stilinović</cp:lastModifiedBy>
  <cp:revision>247</cp:revision>
  <dcterms:created xsi:type="dcterms:W3CDTF">2012-09-30T12:09:38Z</dcterms:created>
  <dcterms:modified xsi:type="dcterms:W3CDTF">2013-01-04T14:49:30Z</dcterms:modified>
</cp:coreProperties>
</file>